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60" r:id="rId4"/>
    <p:sldId id="278" r:id="rId5"/>
    <p:sldId id="279" r:id="rId6"/>
    <p:sldId id="280" r:id="rId7"/>
    <p:sldId id="262" r:id="rId8"/>
    <p:sldId id="282" r:id="rId9"/>
    <p:sldId id="283" r:id="rId10"/>
    <p:sldId id="287" r:id="rId11"/>
    <p:sldId id="276" r:id="rId12"/>
    <p:sldId id="268" r:id="rId13"/>
    <p:sldId id="274" r:id="rId14"/>
    <p:sldId id="270" r:id="rId15"/>
    <p:sldId id="271" r:id="rId16"/>
    <p:sldId id="275" r:id="rId17"/>
    <p:sldId id="288" r:id="rId18"/>
    <p:sldId id="272" r:id="rId19"/>
    <p:sldId id="267" r:id="rId20"/>
    <p:sldId id="264" r:id="rId21"/>
    <p:sldId id="277" r:id="rId22"/>
    <p:sldId id="265" r:id="rId23"/>
    <p:sldId id="266" r:id="rId24"/>
    <p:sldId id="289" r:id="rId25"/>
  </p:sldIdLst>
  <p:sldSz cx="2743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85338" autoAdjust="0"/>
  </p:normalViewPr>
  <p:slideViewPr>
    <p:cSldViewPr snapToGrid="0">
      <p:cViewPr varScale="1">
        <p:scale>
          <a:sx n="39" d="100"/>
          <a:sy n="39" d="100"/>
        </p:scale>
        <p:origin x="158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146-FED4-494E-8E36-CC50F124A780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43200" y="1143000"/>
            <a:ext cx="1234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B0FC3-D30A-4768-87FC-25687596A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2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4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25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9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92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0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9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37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46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75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8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1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8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3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6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7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7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1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B0FC3-D30A-4768-87FC-25687596A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122363"/>
            <a:ext cx="2057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3602038"/>
            <a:ext cx="2057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3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365125"/>
            <a:ext cx="591502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365125"/>
            <a:ext cx="1740217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4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1709739"/>
            <a:ext cx="236601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4589464"/>
            <a:ext cx="236601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2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365126"/>
            <a:ext cx="236601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4" y="1681163"/>
            <a:ext cx="116050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4" y="2505075"/>
            <a:ext cx="1160502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1681163"/>
            <a:ext cx="116621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2505075"/>
            <a:ext cx="1166217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2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7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987426"/>
            <a:ext cx="138874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987426"/>
            <a:ext cx="138874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4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365126"/>
            <a:ext cx="23660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825625"/>
            <a:ext cx="23660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7164-A1CF-4B6E-8484-08942DBCA36F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6356351"/>
            <a:ext cx="925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15A8-565F-4F1D-AF88-605ABF2B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39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44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9.jpe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Bookman Old Style" panose="02050604050505020204" pitchFamily="18" charset="0"/>
              </a:rPr>
              <a:t>Mueller Laboratory Renovation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By</a:t>
            </a:r>
          </a:p>
          <a:p>
            <a:r>
              <a:rPr lang="en-US" dirty="0" smtClean="0"/>
              <a:t>Mark Jackson</a:t>
            </a:r>
          </a:p>
          <a:p>
            <a:r>
              <a:rPr lang="en-US" dirty="0" smtClean="0"/>
              <a:t>Construction Management</a:t>
            </a:r>
          </a:p>
          <a:p>
            <a:r>
              <a:rPr lang="en-US" dirty="0" smtClean="0"/>
              <a:t>Dr. David Riley, Advisor</a:t>
            </a:r>
          </a:p>
        </p:txBody>
      </p:sp>
      <p:pic>
        <p:nvPicPr>
          <p:cNvPr id="1028" name="Picture 4" descr="http://www.opp.psu.edu/planning-construction/projects/mueller-building-renovations/renderings/Mueller.jpg/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960" y="29495"/>
            <a:ext cx="8447913" cy="682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252" y="-247504"/>
            <a:ext cx="9160947" cy="72838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6499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27905" y="104504"/>
            <a:ext cx="4209717" cy="54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Recycling Opportunities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24" name="Picture 2" descr="http://www.armstrong.com/images/logo/logo_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059" y="1440883"/>
            <a:ext cx="333375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5983" y="1040253"/>
            <a:ext cx="3200400" cy="790575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13980004" y="1797212"/>
            <a:ext cx="4435510" cy="108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Southampton, PA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Offers offsite sorting/recycling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Accepts general construction debris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ookman Old Style" panose="02050604050505020204" pitchFamily="18" charset="0"/>
              </a:rPr>
              <a:t>198 miles away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2964382" y="1831048"/>
            <a:ext cx="4586419" cy="992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Bookman Old Style" panose="02050604050505020204" pitchFamily="18" charset="0"/>
              </a:rPr>
              <a:t>Reinholds</a:t>
            </a:r>
            <a:r>
              <a:rPr lang="en-US" sz="1600" dirty="0" smtClean="0">
                <a:latin typeface="Bookman Old Style" panose="02050604050505020204" pitchFamily="18" charset="0"/>
              </a:rPr>
              <a:t>, PA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Recycles new, unpainted gypsum only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u="sng" dirty="0" smtClean="0">
                <a:latin typeface="Bookman Old Style" panose="02050604050505020204" pitchFamily="18" charset="0"/>
              </a:rPr>
              <a:t>No</a:t>
            </a:r>
            <a:r>
              <a:rPr lang="en-US" sz="1600" dirty="0" smtClean="0">
                <a:latin typeface="Bookman Old Style" panose="02050604050505020204" pitchFamily="18" charset="0"/>
              </a:rPr>
              <a:t> demolition drywall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ookman Old Style" panose="02050604050505020204" pitchFamily="18" charset="0"/>
              </a:rPr>
              <a:t>135 miles away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8517684" y="1696936"/>
            <a:ext cx="4858199" cy="979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Lancaster, PA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Recycles new and used ceiling tiles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ookman Old Style" panose="02050604050505020204" pitchFamily="18" charset="0"/>
              </a:rPr>
              <a:t>126 miles away</a:t>
            </a:r>
          </a:p>
        </p:txBody>
      </p:sp>
      <p:pic>
        <p:nvPicPr>
          <p:cNvPr id="16" name="Picture 4" descr="http://www.usagypsum.com/images/sce/main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21144" r="18343"/>
          <a:stretch/>
        </p:blipFill>
        <p:spPr bwMode="auto">
          <a:xfrm>
            <a:off x="22930386" y="625497"/>
            <a:ext cx="1149533" cy="11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dannysmetals.com/image/516319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62" y="825744"/>
            <a:ext cx="3375025" cy="10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9609513" y="1758796"/>
            <a:ext cx="17656232" cy="79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9497826" y="1811347"/>
            <a:ext cx="3236478" cy="1280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Altoona, PA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R</a:t>
            </a:r>
            <a:r>
              <a:rPr lang="en-US" sz="1600" dirty="0" smtClean="0">
                <a:latin typeface="Bookman Old Style" panose="02050604050505020204" pitchFamily="18" charset="0"/>
              </a:rPr>
              <a:t>ecycles scrap metals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Offers free pick-up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Pays cash for scrap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ookman Old Style" panose="02050604050505020204" pitchFamily="18" charset="0"/>
              </a:rPr>
              <a:t>42 miles away</a:t>
            </a:r>
            <a:endParaRPr lang="en-US" sz="1600" b="1" dirty="0">
              <a:latin typeface="Bookman Old Style" panose="02050604050505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606134" y="3640976"/>
            <a:ext cx="4114305" cy="2881169"/>
            <a:chOff x="9217066" y="3712312"/>
            <a:chExt cx="4492037" cy="31456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" r="4142" b="6555"/>
            <a:stretch/>
          </p:blipFill>
          <p:spPr>
            <a:xfrm>
              <a:off x="9217066" y="3712312"/>
              <a:ext cx="4464125" cy="314568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1904946" y="4754880"/>
              <a:ext cx="1804157" cy="2103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590" y="4719472"/>
            <a:ext cx="5632237" cy="19024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3" t="15519" r="12468" b="99"/>
          <a:stretch/>
        </p:blipFill>
        <p:spPr>
          <a:xfrm>
            <a:off x="18520750" y="4493149"/>
            <a:ext cx="4039992" cy="21813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19615" r="11538"/>
          <a:stretch/>
        </p:blipFill>
        <p:spPr>
          <a:xfrm>
            <a:off x="22930385" y="4503876"/>
            <a:ext cx="4335359" cy="2111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157979" y="3133837"/>
                <a:ext cx="3689472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198 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𝑚𝑖𝑙𝑒𝑠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𝑔𝑎𝑙𝑙𝑜𝑛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𝑚𝑖𝑙𝑒𝑠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=33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𝑔𝑎𝑙𝑙𝑜𝑛𝑠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𝑑𝑖𝑒𝑠𝑒𝑙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𝑓𝑢𝑒𝑙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7979" y="3133837"/>
                <a:ext cx="3689472" cy="409086"/>
              </a:xfrm>
              <a:prstGeom prst="rect">
                <a:avLst/>
              </a:prstGeom>
              <a:blipFill rotWithShape="0">
                <a:blip r:embed="rId11"/>
                <a:stretch>
                  <a:fillRect l="-661" t="-2985" r="-992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8517684" y="3135538"/>
                <a:ext cx="3689472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126 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𝑚𝑖𝑙𝑒𝑠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𝑔𝑎𝑙𝑙𝑜𝑛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𝑚𝑖𝑙𝑒𝑠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𝑔𝑎𝑙𝑙𝑜𝑛𝑠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𝑑𝑖𝑒𝑠𝑒𝑙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𝑓𝑢𝑒𝑙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7684" y="3135538"/>
                <a:ext cx="3689472" cy="409086"/>
              </a:xfrm>
              <a:prstGeom prst="rect">
                <a:avLst/>
              </a:prstGeom>
              <a:blipFill rotWithShape="0">
                <a:blip r:embed="rId12"/>
                <a:stretch>
                  <a:fillRect l="-661" t="-2985" r="-992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2964382" y="3133837"/>
                <a:ext cx="3825727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135 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𝑚𝑖𝑙𝑒𝑠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𝑔𝑎𝑙𝑙𝑜𝑛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𝑚𝑖𝑙𝑒𝑠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=22.5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𝑔𝑎𝑙𝑙𝑜𝑛𝑠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𝑑𝑖𝑒𝑠𝑒𝑙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𝑓𝑢𝑒𝑙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4382" y="3133837"/>
                <a:ext cx="3825727" cy="409086"/>
              </a:xfrm>
              <a:prstGeom prst="rect">
                <a:avLst/>
              </a:prstGeom>
              <a:blipFill rotWithShape="0">
                <a:blip r:embed="rId13"/>
                <a:stretch>
                  <a:fillRect l="-637" t="-2985" r="-95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798606" y="3135311"/>
                <a:ext cx="3490699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42 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𝑚𝑖𝑙𝑒𝑠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𝑔𝑎𝑙𝑙𝑜𝑛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𝑚𝑖𝑙𝑒𝑠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𝑔𝑎𝑙𝑙𝑜𝑛𝑠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𝑑𝑖𝑒𝑠𝑒𝑙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𝑓𝑢𝑒𝑙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606" y="3135311"/>
                <a:ext cx="3490699" cy="409086"/>
              </a:xfrm>
              <a:prstGeom prst="rect">
                <a:avLst/>
              </a:prstGeom>
              <a:blipFill rotWithShape="0">
                <a:blip r:embed="rId14"/>
                <a:stretch>
                  <a:fillRect l="-698" t="-2985" r="-1047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1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975054" y="1011941"/>
            <a:ext cx="4029830" cy="1875109"/>
            <a:chOff x="9457338" y="4051740"/>
            <a:chExt cx="4029830" cy="187510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48" t="37165" r="30467" b="12639"/>
            <a:stretch/>
          </p:blipFill>
          <p:spPr>
            <a:xfrm>
              <a:off x="9574697" y="4896019"/>
              <a:ext cx="3912471" cy="1030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" t="26668" r="63797" b="55745"/>
            <a:stretch/>
          </p:blipFill>
          <p:spPr>
            <a:xfrm>
              <a:off x="9457338" y="4051740"/>
              <a:ext cx="2619048" cy="89457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27905" y="104504"/>
            <a:ext cx="4209717" cy="54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Recycling Opportunities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987600" y="652599"/>
            <a:ext cx="3794256" cy="3748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Dumpster Rental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8" t="9296" r="24502" b="49713"/>
          <a:stretch/>
        </p:blipFill>
        <p:spPr>
          <a:xfrm>
            <a:off x="10674921" y="2789033"/>
            <a:ext cx="1614897" cy="171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54352" r="74796" b="1809"/>
          <a:stretch/>
        </p:blipFill>
        <p:spPr>
          <a:xfrm>
            <a:off x="9244793" y="2807419"/>
            <a:ext cx="1527325" cy="17962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82479" y="1056040"/>
            <a:ext cx="3304529" cy="762512"/>
            <a:chOff x="18734225" y="378824"/>
            <a:chExt cx="5011655" cy="11564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" t="7692" r="37154" b="83436"/>
            <a:stretch/>
          </p:blipFill>
          <p:spPr>
            <a:xfrm>
              <a:off x="18734225" y="378824"/>
              <a:ext cx="5011655" cy="60840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" t="87970" r="37154" b="3672"/>
            <a:stretch/>
          </p:blipFill>
          <p:spPr>
            <a:xfrm>
              <a:off x="18734225" y="962065"/>
              <a:ext cx="5011655" cy="57318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4828" r="3219"/>
          <a:stretch/>
        </p:blipFill>
        <p:spPr>
          <a:xfrm>
            <a:off x="12203748" y="2840779"/>
            <a:ext cx="1488191" cy="177652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486951" y="678408"/>
            <a:ext cx="2716797" cy="337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Trash Chute Rental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109614" y="3075852"/>
                <a:ext cx="3144015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en-US" sz="1200" i="0" smtClean="0">
                          <a:latin typeface="Cambria Math" panose="02040503050406030204" pitchFamily="18" charset="0"/>
                        </a:rPr>
                        <m:t>months</m:t>
                      </m:r>
                      <m:r>
                        <a:rPr lang="en-US" sz="1200" i="0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4.3 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weeks</m:t>
                          </m:r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month</m:t>
                          </m:r>
                        </m:den>
                      </m:f>
                      <m:r>
                        <a:rPr lang="en-US" sz="12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$13.5</m:t>
                          </m:r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week</m:t>
                          </m:r>
                        </m:den>
                      </m:f>
                      <m:r>
                        <a:rPr lang="en-US" sz="1200" i="0">
                          <a:latin typeface="Cambria Math" panose="02040503050406030204" pitchFamily="18" charset="0"/>
                        </a:rPr>
                        <m:t>=$580.50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:endParaRPr lang="en-US" sz="1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>
                          <a:latin typeface="Cambria Math" panose="02040503050406030204" pitchFamily="18" charset="0"/>
                        </a:rPr>
                        <m:t>$580.50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extra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fee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$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810.72 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base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price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$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𝟏𝟑𝟗𝟏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𝟐𝟐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total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dumpster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rental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cost</m:t>
                      </m:r>
                    </m:oMath>
                  </m:oMathPara>
                </a14:m>
                <a:endParaRPr lang="en-US" sz="1200" dirty="0"/>
              </a:p>
              <a:p>
                <a:pPr algn="ctr"/>
                <a:endParaRPr lang="en-US" sz="1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9614" y="3075852"/>
                <a:ext cx="3144015" cy="137377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272748" y="1818552"/>
                <a:ext cx="4618756" cy="41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𝑚𝑜𝑛𝑡h𝑠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 ×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4.3 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𝑤𝑒𝑒𝑘𝑠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𝑚𝑜𝑛𝑡h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$700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𝑤𝑒𝑒𝑘𝑠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𝟕𝟓𝟐𝟓</m:t>
                    </m:r>
                  </m:oMath>
                </a14:m>
                <a:r>
                  <a:rPr lang="en-US" sz="1400" dirty="0" smtClean="0"/>
                  <a:t> total rental cost</a:t>
                </a:r>
                <a:endParaRPr lang="en-US" sz="1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748" y="1818552"/>
                <a:ext cx="4618756" cy="413126"/>
              </a:xfrm>
              <a:prstGeom prst="rect">
                <a:avLst/>
              </a:prstGeom>
              <a:blipFill rotWithShape="0">
                <a:blip r:embed="rId9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331256" y="4617308"/>
                <a:ext cx="3609301" cy="200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chute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 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12 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inches</m:t>
                          </m:r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foot</m:t>
                          </m:r>
                        </m:den>
                      </m:f>
                      <m:r>
                        <a:rPr lang="en-US" sz="12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section</m:t>
                          </m:r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31 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inches</m:t>
                          </m:r>
                        </m:den>
                      </m:f>
                      <m:r>
                        <a:rPr lang="en-US" sz="1200" i="0">
                          <a:latin typeface="Cambria Math" panose="02040503050406030204" pitchFamily="18" charset="0"/>
                        </a:rPr>
                        <m:t>=29 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sections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:endParaRPr lang="en-US" sz="1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>
                          <a:latin typeface="Cambria Math" panose="02040503050406030204" pitchFamily="18" charset="0"/>
                        </a:rPr>
                        <m:t>29 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sections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$200</m:t>
                          </m:r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section</m:t>
                          </m:r>
                        </m:den>
                      </m:f>
                      <m:r>
                        <a:rPr lang="en-US" sz="1200" i="0">
                          <a:latin typeface="Cambria Math" panose="02040503050406030204" pitchFamily="18" charset="0"/>
                        </a:rPr>
                        <m:t>=$5800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:endParaRPr lang="en-US" sz="1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>
                          <a:latin typeface="Cambria Math" panose="02040503050406030204" pitchFamily="18" charset="0"/>
                        </a:rPr>
                        <m:t>$5800 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chute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0">
                          <a:latin typeface="Cambria Math" panose="02040503050406030204" pitchFamily="18" charset="0"/>
                        </a:rPr>
                        <m:t>+$635 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hopper</m:t>
                      </m:r>
                    </m:oMath>
                  </m:oMathPara>
                </a14:m>
                <a:endParaRPr lang="en-US" sz="12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+$800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mount</m:t>
                      </m:r>
                    </m:oMath>
                  </m:oMathPara>
                </a14:m>
                <a:endParaRPr lang="en-US" sz="1200" b="0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0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𝟕𝟐</m:t>
                    </m:r>
                    <m:r>
                      <a:rPr lang="en-US" sz="1400" b="1" i="0"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total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purchase cost</a:t>
                </a:r>
                <a:endParaRPr lang="en-US" sz="1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256" y="4617308"/>
                <a:ext cx="3609301" cy="200298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4297077" y="5032749"/>
                <a:ext cx="297459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0" smtClean="0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1391</m:t>
                    </m:r>
                    <m:r>
                      <a:rPr lang="en-US" sz="160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/>
                  <a:t>dumpster rental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$7235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trash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chute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purchase</m:t>
                      </m:r>
                    </m:oMath>
                  </m:oMathPara>
                </a14:m>
                <a:endParaRPr lang="en-US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0">
                          <a:latin typeface="Cambria Math" panose="02040503050406030204" pitchFamily="18" charset="0"/>
                        </a:rPr>
                        <m:t>$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𝟖𝟔𝟐𝟔</m:t>
                      </m:r>
                      <m:r>
                        <a:rPr lang="en-US" sz="16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𝐓𝐨𝐭𝐚𝐥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𝐂𝐨𝐬𝐭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7077" y="5032749"/>
                <a:ext cx="2974594" cy="861774"/>
              </a:xfrm>
              <a:prstGeom prst="rect">
                <a:avLst/>
              </a:prstGeom>
              <a:blipFill rotWithShape="0">
                <a:blip r:embed="rId11"/>
                <a:stretch>
                  <a:fillRect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9449938" y="2451734"/>
            <a:ext cx="3794256" cy="3748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Trash Chute Purchase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723013" y="640541"/>
                <a:ext cx="322043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$8626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Chute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Dumpster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cost</m:t>
                      </m:r>
                    </m:oMath>
                  </m:oMathPara>
                </a14:m>
                <a:endParaRPr lang="en-US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$0.11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per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lb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scrap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steel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dirty="0" smtClean="0"/>
                  <a:t>=78,418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scraps steel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3013" y="640541"/>
                <a:ext cx="3220432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2457" t="-1471" r="-378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8617307" y="1763795"/>
                <a:ext cx="374916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 smtClean="0"/>
                  <a:t>9751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duct being installed on 1</a:t>
                </a:r>
                <a:r>
                  <a:rPr lang="en-US" baseline="30000" dirty="0" smtClean="0"/>
                  <a:t>st</a:t>
                </a:r>
                <a:r>
                  <a:rPr lang="en-US" dirty="0" smtClean="0"/>
                  <a:t> floor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5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6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floor</m:t>
                      </m:r>
                    </m:oMath>
                  </m:oMathPara>
                </a14:m>
                <a:endParaRPr lang="en-US" dirty="0" smtClean="0"/>
              </a:p>
              <a:p>
                <a:pPr algn="ctr"/>
                <a:r>
                  <a:rPr lang="en-US" dirty="0" smtClean="0"/>
                  <a:t>=29,253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scrapped duct weight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307" y="1763795"/>
                <a:ext cx="3749168" cy="830997"/>
              </a:xfrm>
              <a:prstGeom prst="rect">
                <a:avLst/>
              </a:prstGeom>
              <a:blipFill rotWithShape="0">
                <a:blip r:embed="rId13"/>
                <a:stretch>
                  <a:fillRect l="-3415" t="-9489" r="-3415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617307" y="2834810"/>
                <a:ext cx="314945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 smtClean="0"/>
                  <a:t>18700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per AHU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being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installed</m:t>
                      </m:r>
                    </m:oMath>
                  </m:oMathPara>
                </a14:m>
                <a:endParaRPr lang="en-US" dirty="0" smtClean="0"/>
              </a:p>
              <a:p>
                <a:pPr algn="ctr"/>
                <a:r>
                  <a:rPr lang="en-US" dirty="0" smtClean="0"/>
                  <a:t>=56,100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scrapped AHU weight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307" y="2834810"/>
                <a:ext cx="3149452" cy="830997"/>
              </a:xfrm>
              <a:prstGeom prst="rect">
                <a:avLst/>
              </a:prstGeom>
              <a:blipFill rotWithShape="0">
                <a:blip r:embed="rId14"/>
                <a:stretch>
                  <a:fillRect l="-4255" t="-9559" r="-4255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8617307" y="4034127"/>
                <a:ext cx="289778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 smtClean="0"/>
                  <a:t>29,253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duct weight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56,100 </a:t>
                </a:r>
                <a:r>
                  <a:rPr lang="en-US" b="0" dirty="0" err="1" smtClean="0">
                    <a:ea typeface="Cambria Math" panose="02040503050406030204" pitchFamily="18" charset="0"/>
                  </a:rPr>
                  <a:t>lbs</a:t>
                </a:r>
                <a:r>
                  <a:rPr lang="en-US" b="0" dirty="0" smtClean="0">
                    <a:ea typeface="Cambria Math" panose="02040503050406030204" pitchFamily="18" charset="0"/>
                  </a:rPr>
                  <a:t> AHUs</a:t>
                </a:r>
              </a:p>
              <a:p>
                <a:pPr algn="ctr"/>
                <a:r>
                  <a:rPr lang="en-US" dirty="0" smtClean="0"/>
                  <a:t>=85,353 </a:t>
                </a:r>
                <a:r>
                  <a:rPr lang="en-US" dirty="0" err="1" smtClean="0"/>
                  <a:t>lbs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Mech</a:t>
                </a:r>
                <a:r>
                  <a:rPr lang="en-US" dirty="0"/>
                  <a:t> </a:t>
                </a:r>
                <a:r>
                  <a:rPr lang="en-US" dirty="0" smtClean="0"/>
                  <a:t>scrap weight</a:t>
                </a:r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307" y="4034127"/>
                <a:ext cx="2897781" cy="830997"/>
              </a:xfrm>
              <a:prstGeom prst="rect">
                <a:avLst/>
              </a:prstGeom>
              <a:blipFill rotWithShape="0">
                <a:blip r:embed="rId15"/>
                <a:stretch>
                  <a:fillRect l="-4632" t="-9559" r="-484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 txBox="1">
            <a:spLocks/>
          </p:cNvSpPr>
          <p:nvPr/>
        </p:nvSpPr>
        <p:spPr>
          <a:xfrm>
            <a:off x="18617307" y="336034"/>
            <a:ext cx="3326138" cy="316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Break Even </a:t>
            </a:r>
            <a:r>
              <a:rPr lang="en-US" sz="1800" b="1" dirty="0">
                <a:latin typeface="Bookman Old Style" panose="02050604050505020204" pitchFamily="18" charset="0"/>
              </a:rPr>
              <a:t>C</a:t>
            </a:r>
            <a:r>
              <a:rPr lang="en-US" sz="1800" b="1" dirty="0" smtClean="0">
                <a:latin typeface="Bookman Old Style" panose="02050604050505020204" pitchFamily="18" charset="0"/>
              </a:rPr>
              <a:t>alculations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8617306" y="5032749"/>
            <a:ext cx="2897781" cy="14150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Bookman Old Style" panose="02050604050505020204" pitchFamily="18" charset="0"/>
              </a:rPr>
              <a:t>Mech</a:t>
            </a:r>
            <a:r>
              <a:rPr lang="en-US" sz="1600" dirty="0" smtClean="0">
                <a:latin typeface="Bookman Old Style" panose="02050604050505020204" pitchFamily="18" charset="0"/>
              </a:rPr>
              <a:t> scrap will pay for dumpster, trash chute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Electrical scrap extra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Plumbing scrap extra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30534" r="22088" b="18799"/>
          <a:stretch/>
        </p:blipFill>
        <p:spPr>
          <a:xfrm>
            <a:off x="23058780" y="4397214"/>
            <a:ext cx="4280622" cy="23821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17553" r="5762" b="22764"/>
          <a:stretch/>
        </p:blipFill>
        <p:spPr>
          <a:xfrm rot="16200000">
            <a:off x="22897002" y="971895"/>
            <a:ext cx="4175949" cy="24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28972" y="736854"/>
            <a:ext cx="12192000" cy="6122620"/>
            <a:chOff x="7620000" y="374904"/>
            <a:chExt cx="12192000" cy="61226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8661" r="6782" b="7581"/>
            <a:stretch/>
          </p:blipFill>
          <p:spPr>
            <a:xfrm>
              <a:off x="7620000" y="374904"/>
              <a:ext cx="12192000" cy="61226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8931471">
              <a:off x="11637521" y="1722768"/>
              <a:ext cx="998423" cy="1360706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2301728" y="2551176"/>
              <a:ext cx="941832" cy="9326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20984" y="3483865"/>
              <a:ext cx="1380744" cy="79495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229344" y="2304289"/>
              <a:ext cx="1691640" cy="197453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229345" y="1189251"/>
              <a:ext cx="2907387" cy="72035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73513" y="1194816"/>
              <a:ext cx="1086943" cy="10088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159507" y="2203704"/>
              <a:ext cx="84055" cy="3474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937020" y="2304288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937020" y="1909605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16106018" y="375620"/>
              <a:ext cx="3701681" cy="1679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89122" y="374904"/>
              <a:ext cx="266885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Bookman Old Style" panose="02050604050505020204" pitchFamily="18" charset="0"/>
                </a:rPr>
                <a:t>Legend: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Gate-------------------------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Site fencing----------------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Landscape protection----fencing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Contractor parking-------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Material Staging----------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18928364" y="763557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8941082" y="966500"/>
              <a:ext cx="279607" cy="276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18969458" y="1175124"/>
              <a:ext cx="251231" cy="3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8894552" y="1558761"/>
              <a:ext cx="362712" cy="1314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8897154" y="1741666"/>
              <a:ext cx="360111" cy="1679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29800" y="736854"/>
            <a:ext cx="12192000" cy="6122620"/>
            <a:chOff x="7620000" y="374904"/>
            <a:chExt cx="12192000" cy="61226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8661" r="6782" b="7581"/>
            <a:stretch/>
          </p:blipFill>
          <p:spPr>
            <a:xfrm>
              <a:off x="7620000" y="374904"/>
              <a:ext cx="12192000" cy="61226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8931471">
              <a:off x="11637521" y="1722768"/>
              <a:ext cx="998423" cy="1360706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2301728" y="2551176"/>
              <a:ext cx="941832" cy="9326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20984" y="3483865"/>
              <a:ext cx="1380744" cy="79495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229344" y="2304289"/>
              <a:ext cx="1691640" cy="197453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229345" y="1189251"/>
              <a:ext cx="2907387" cy="72035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73513" y="1194816"/>
              <a:ext cx="1086943" cy="10088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159507" y="2203704"/>
              <a:ext cx="84055" cy="3474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420505" y="2707789"/>
              <a:ext cx="190851" cy="4482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1420505" y="3156041"/>
              <a:ext cx="433169" cy="208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853674" y="3156041"/>
              <a:ext cx="228983" cy="20116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1611356" y="2707788"/>
              <a:ext cx="471300" cy="4626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937020" y="2304288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937020" y="1909605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10692640" y="3503489"/>
              <a:ext cx="391792" cy="909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0590228" y="3721089"/>
              <a:ext cx="373430" cy="4363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0963658" y="3594434"/>
              <a:ext cx="120774" cy="52654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0590228" y="3503489"/>
              <a:ext cx="102412" cy="217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374021" y="1718624"/>
              <a:ext cx="781758" cy="33607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1165914" y="1449033"/>
              <a:ext cx="119177" cy="6244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0383641" y="1478654"/>
              <a:ext cx="897642" cy="2399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16106018" y="375620"/>
              <a:ext cx="3701681" cy="1679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89122" y="374904"/>
              <a:ext cx="266885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Bookman Old Style" panose="02050604050505020204" pitchFamily="18" charset="0"/>
                </a:rPr>
                <a:t>Legend: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Gate-------------------------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Site fencing----------------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Landscape protection----fencing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Contractor parking-------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Material Staging----------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18928364" y="763557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8941082" y="966500"/>
              <a:ext cx="279607" cy="276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18969458" y="1175124"/>
              <a:ext cx="251231" cy="3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8894552" y="1558761"/>
              <a:ext cx="362712" cy="1314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8897154" y="1741666"/>
              <a:ext cx="360111" cy="1679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b="31554"/>
          <a:stretch/>
        </p:blipFill>
        <p:spPr>
          <a:xfrm>
            <a:off x="22156368" y="736854"/>
            <a:ext cx="5171203" cy="35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0628" y="736854"/>
            <a:ext cx="12192000" cy="6122620"/>
            <a:chOff x="7620000" y="374904"/>
            <a:chExt cx="12192000" cy="61226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8661" r="6782" b="7581"/>
            <a:stretch/>
          </p:blipFill>
          <p:spPr>
            <a:xfrm>
              <a:off x="7620000" y="374904"/>
              <a:ext cx="12192000" cy="61226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8931471">
              <a:off x="11637521" y="1722768"/>
              <a:ext cx="998423" cy="1360706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2301728" y="2551176"/>
              <a:ext cx="941832" cy="9326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20984" y="3483865"/>
              <a:ext cx="1380744" cy="79495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229344" y="2304289"/>
              <a:ext cx="1691640" cy="197453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229345" y="1189251"/>
              <a:ext cx="2907387" cy="72035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73513" y="1194816"/>
              <a:ext cx="1086943" cy="10088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159507" y="2203704"/>
              <a:ext cx="84055" cy="3474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420505" y="2707789"/>
              <a:ext cx="190851" cy="4482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1420505" y="3156041"/>
              <a:ext cx="433169" cy="208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853674" y="3156041"/>
              <a:ext cx="228983" cy="20116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1611356" y="2707788"/>
              <a:ext cx="471300" cy="4626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937020" y="2304288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937020" y="1909605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10692640" y="3503489"/>
              <a:ext cx="391792" cy="909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0590228" y="3721089"/>
              <a:ext cx="373430" cy="4363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0963658" y="3594434"/>
              <a:ext cx="120774" cy="52654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0590228" y="3503489"/>
              <a:ext cx="102412" cy="217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374021" y="1718624"/>
              <a:ext cx="781758" cy="33607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1165914" y="1449033"/>
              <a:ext cx="119177" cy="6244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0383641" y="1478654"/>
              <a:ext cx="897642" cy="2399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Isosceles Triangle 92"/>
            <p:cNvSpPr/>
            <p:nvPr/>
          </p:nvSpPr>
          <p:spPr>
            <a:xfrm rot="19963461">
              <a:off x="10894305" y="3442455"/>
              <a:ext cx="773956" cy="504084"/>
            </a:xfrm>
            <a:prstGeom prst="triangle">
              <a:avLst>
                <a:gd name="adj" fmla="val 52888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1259748">
              <a:off x="10128184" y="1869980"/>
              <a:ext cx="864826" cy="20134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2866846">
              <a:off x="9788854" y="3067317"/>
              <a:ext cx="952138" cy="22744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6506892">
              <a:off x="11056470" y="2644718"/>
              <a:ext cx="509461" cy="31021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6106018" y="375620"/>
              <a:ext cx="3701681" cy="1679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89122" y="374904"/>
              <a:ext cx="266885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Bookman Old Style" panose="02050604050505020204" pitchFamily="18" charset="0"/>
                </a:rPr>
                <a:t>Legend: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Gate-------------------------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Site fencing----------------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Landscape protection----fencing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Contractor parking-------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Material Staging----------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18928364" y="763557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8941082" y="966500"/>
              <a:ext cx="279607" cy="276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18969458" y="1175124"/>
              <a:ext cx="251231" cy="3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8894552" y="1558761"/>
              <a:ext cx="362712" cy="1314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8897154" y="1741666"/>
              <a:ext cx="360111" cy="1679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784" y="124585"/>
            <a:ext cx="5215966" cy="39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0628" y="736854"/>
            <a:ext cx="12192000" cy="6122620"/>
            <a:chOff x="7620000" y="374904"/>
            <a:chExt cx="12192000" cy="61226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8661" r="6782" b="7581"/>
            <a:stretch/>
          </p:blipFill>
          <p:spPr>
            <a:xfrm>
              <a:off x="7620000" y="374904"/>
              <a:ext cx="12192000" cy="61226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8931471">
              <a:off x="11637521" y="1722768"/>
              <a:ext cx="998423" cy="1360706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2301728" y="2551176"/>
              <a:ext cx="941832" cy="9326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20984" y="3483865"/>
              <a:ext cx="1380744" cy="79495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229344" y="2304289"/>
              <a:ext cx="1691640" cy="197453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229345" y="1189251"/>
              <a:ext cx="2907387" cy="72035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73513" y="1194816"/>
              <a:ext cx="1086943" cy="10088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159507" y="2203704"/>
              <a:ext cx="84055" cy="3474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420505" y="2707789"/>
              <a:ext cx="190851" cy="4482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1420505" y="3156041"/>
              <a:ext cx="433169" cy="208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853674" y="3156041"/>
              <a:ext cx="228983" cy="20116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1611356" y="2707788"/>
              <a:ext cx="471300" cy="4626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937020" y="2304288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937020" y="1909605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10692640" y="3503489"/>
              <a:ext cx="391792" cy="909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0590228" y="3721089"/>
              <a:ext cx="373430" cy="4363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0963658" y="3594434"/>
              <a:ext cx="120774" cy="52654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0590228" y="3503489"/>
              <a:ext cx="102412" cy="217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374021" y="1718624"/>
              <a:ext cx="781758" cy="33607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1165914" y="1449033"/>
              <a:ext cx="119177" cy="6244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0383641" y="1478654"/>
              <a:ext cx="897642" cy="2399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rot="1339229">
              <a:off x="9525707" y="2487709"/>
              <a:ext cx="864826" cy="2013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259570">
              <a:off x="9712665" y="1972835"/>
              <a:ext cx="864826" cy="2013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92"/>
            <p:cNvSpPr/>
            <p:nvPr/>
          </p:nvSpPr>
          <p:spPr>
            <a:xfrm rot="19963461">
              <a:off x="10894305" y="3442455"/>
              <a:ext cx="773956" cy="504084"/>
            </a:xfrm>
            <a:prstGeom prst="triangle">
              <a:avLst>
                <a:gd name="adj" fmla="val 52888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1259748">
              <a:off x="10128184" y="1869980"/>
              <a:ext cx="864826" cy="20134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2866846">
              <a:off x="9788854" y="3067317"/>
              <a:ext cx="952138" cy="22744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6506892">
              <a:off x="11056470" y="2644718"/>
              <a:ext cx="509461" cy="31021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6106018" y="375620"/>
              <a:ext cx="3701681" cy="1679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89122" y="374904"/>
              <a:ext cx="266885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Bookman Old Style" panose="02050604050505020204" pitchFamily="18" charset="0"/>
                </a:rPr>
                <a:t>Legend: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Gate-------------------------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Site fencing----------------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Landscape protection----fencing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Contractor parking-------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Material Staging----------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18928364" y="763557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8941082" y="966500"/>
              <a:ext cx="279607" cy="276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18969458" y="1175124"/>
              <a:ext cx="251231" cy="3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8894552" y="1558761"/>
              <a:ext cx="362712" cy="1314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8897154" y="1741666"/>
              <a:ext cx="360111" cy="1679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95">
            <a:off x="4943315" y="-2444008"/>
            <a:ext cx="22478266" cy="121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0628" y="736854"/>
            <a:ext cx="12192000" cy="6122620"/>
            <a:chOff x="7620000" y="374904"/>
            <a:chExt cx="12192000" cy="61226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8661" r="6782" b="7581"/>
            <a:stretch/>
          </p:blipFill>
          <p:spPr>
            <a:xfrm>
              <a:off x="7620000" y="374904"/>
              <a:ext cx="12192000" cy="61226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8931471">
              <a:off x="11637521" y="1722768"/>
              <a:ext cx="998423" cy="1360706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2301728" y="2551176"/>
              <a:ext cx="941832" cy="9326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20984" y="3483865"/>
              <a:ext cx="1380744" cy="79495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229344" y="2304289"/>
              <a:ext cx="1691640" cy="197453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229345" y="1189251"/>
              <a:ext cx="2907387" cy="72035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73513" y="1194816"/>
              <a:ext cx="1086943" cy="10088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159507" y="2203704"/>
              <a:ext cx="84055" cy="3474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420505" y="2707789"/>
              <a:ext cx="190851" cy="4482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1420505" y="3156041"/>
              <a:ext cx="433169" cy="208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853674" y="3156041"/>
              <a:ext cx="228983" cy="20116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1611356" y="2707788"/>
              <a:ext cx="471300" cy="4626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937020" y="2304288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937020" y="1909605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10692640" y="3503489"/>
              <a:ext cx="391792" cy="909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0590228" y="3721089"/>
              <a:ext cx="373430" cy="4363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0963658" y="3594434"/>
              <a:ext cx="120774" cy="52654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0590228" y="3503489"/>
              <a:ext cx="102412" cy="217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374021" y="1718624"/>
              <a:ext cx="781758" cy="33607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1165914" y="1449033"/>
              <a:ext cx="119177" cy="6244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0383641" y="1478654"/>
              <a:ext cx="897642" cy="2399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rot="1339229">
              <a:off x="9525707" y="2487709"/>
              <a:ext cx="864826" cy="2013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259570">
              <a:off x="9712665" y="1972835"/>
              <a:ext cx="864826" cy="2013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92"/>
            <p:cNvSpPr/>
            <p:nvPr/>
          </p:nvSpPr>
          <p:spPr>
            <a:xfrm rot="19963461">
              <a:off x="10894305" y="3442455"/>
              <a:ext cx="773956" cy="504084"/>
            </a:xfrm>
            <a:prstGeom prst="triangle">
              <a:avLst>
                <a:gd name="adj" fmla="val 52888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1259748">
              <a:off x="10128184" y="1869980"/>
              <a:ext cx="864826" cy="20134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2866846">
              <a:off x="9788854" y="3067317"/>
              <a:ext cx="952138" cy="22744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6506892">
              <a:off x="11056470" y="2644718"/>
              <a:ext cx="509461" cy="31021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6106018" y="375620"/>
              <a:ext cx="3701681" cy="1679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89122" y="374904"/>
              <a:ext cx="266885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Bookman Old Style" panose="02050604050505020204" pitchFamily="18" charset="0"/>
                </a:rPr>
                <a:t>Legend: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Gate-------------------------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Site fencing----------------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Landscape protection----fencing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Contractor parking-------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Bookman Old Style" panose="02050604050505020204" pitchFamily="18" charset="0"/>
                </a:rPr>
                <a:t>Material Staging----------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18928364" y="763557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8941082" y="966500"/>
              <a:ext cx="279607" cy="276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18969458" y="1175124"/>
              <a:ext cx="251231" cy="3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8894552" y="1558761"/>
              <a:ext cx="362712" cy="1314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8897154" y="1741666"/>
              <a:ext cx="360111" cy="16794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4" t="28661" r="6782" b="7581"/>
          <a:stretch/>
        </p:blipFill>
        <p:spPr>
          <a:xfrm>
            <a:off x="9826934" y="736854"/>
            <a:ext cx="12192000" cy="61226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8931471">
            <a:off x="13828271" y="2084718"/>
            <a:ext cx="998423" cy="136070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5010295" y="2931414"/>
            <a:ext cx="433160" cy="47244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158915" y="4064051"/>
            <a:ext cx="2566587" cy="225689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3931489" y="1551201"/>
            <a:ext cx="395993" cy="37865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264263" y="1556766"/>
            <a:ext cx="1086943" cy="100888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350257" y="2565654"/>
            <a:ext cx="84055" cy="34747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3611255" y="3069739"/>
            <a:ext cx="190851" cy="448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3611255" y="3517991"/>
            <a:ext cx="433169" cy="2089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4044424" y="3517991"/>
            <a:ext cx="228983" cy="201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13802106" y="3069738"/>
            <a:ext cx="471300" cy="462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 rot="2458007">
            <a:off x="14098364" y="4719864"/>
            <a:ext cx="2115366" cy="1288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rot="2638886">
            <a:off x="14752153" y="4250924"/>
            <a:ext cx="1992093" cy="20612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18312952" y="737570"/>
            <a:ext cx="3701681" cy="1679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18396056" y="736854"/>
            <a:ext cx="26688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Bookman Old Style" panose="02050604050505020204" pitchFamily="18" charset="0"/>
              </a:rPr>
              <a:t>Legend: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Gate-------------------------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Site fencing----------------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Landscape protection----fencing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Contractor parking-------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Material Staging----------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21135298" y="1125507"/>
            <a:ext cx="2923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21148016" y="1328450"/>
            <a:ext cx="279607" cy="276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21176392" y="1537074"/>
            <a:ext cx="251231" cy="34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1101486" y="1920711"/>
            <a:ext cx="362712" cy="1314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21104088" y="2103616"/>
            <a:ext cx="360111" cy="16794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15010296" y="3403854"/>
            <a:ext cx="2274275" cy="222600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3250636" y="3600287"/>
            <a:ext cx="908278" cy="46376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3285618" y="2443075"/>
            <a:ext cx="60911" cy="118486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3346530" y="2208097"/>
            <a:ext cx="285793" cy="27143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3939133" y="1878380"/>
            <a:ext cx="55279" cy="20219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3611254" y="2219249"/>
            <a:ext cx="212138" cy="6035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16659420" y="5997641"/>
            <a:ext cx="182757" cy="18821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16912319" y="5677359"/>
            <a:ext cx="182757" cy="18821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16693918" y="6185853"/>
            <a:ext cx="148258" cy="15855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17069132" y="5598416"/>
            <a:ext cx="212760" cy="23129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15900835" y="5563738"/>
            <a:ext cx="507360" cy="1509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15906752" y="5563738"/>
            <a:ext cx="550165" cy="508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16401588" y="5714064"/>
            <a:ext cx="37035" cy="3455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2175167" y="3618575"/>
            <a:ext cx="4993293" cy="1635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Proposed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New </a:t>
            </a:r>
            <a:r>
              <a:rPr lang="en-US" sz="1600" dirty="0">
                <a:latin typeface="Bookman Old Style" panose="02050604050505020204" pitchFamily="18" charset="0"/>
              </a:rPr>
              <a:t>work site between Whitmore, Pond Labs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Whitmore accessible from south, east,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Work site </a:t>
            </a:r>
            <a:r>
              <a:rPr lang="en-US" sz="1600" dirty="0">
                <a:latin typeface="Bookman Old Style" panose="02050604050505020204" pitchFamily="18" charset="0"/>
              </a:rPr>
              <a:t>access from south, Pollock </a:t>
            </a:r>
            <a:r>
              <a:rPr lang="en-US" sz="1600" dirty="0" smtClean="0">
                <a:latin typeface="Bookman Old Style" panose="02050604050505020204" pitchFamily="18" charset="0"/>
              </a:rPr>
              <a:t>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Hydrant for truck-wash station</a:t>
            </a:r>
            <a:endParaRPr lang="en-US" sz="1600" dirty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7"/>
          <a:stretch/>
        </p:blipFill>
        <p:spPr>
          <a:xfrm>
            <a:off x="21746684" y="115388"/>
            <a:ext cx="5562341" cy="33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90848" y="1034976"/>
            <a:ext cx="9132531" cy="4978547"/>
            <a:chOff x="7600054" y="200728"/>
            <a:chExt cx="12211947" cy="66572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1" y="202382"/>
              <a:ext cx="12192000" cy="665561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6211598">
              <a:off x="8348007" y="1074125"/>
              <a:ext cx="2385309" cy="3250831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8880127" flipH="1">
              <a:off x="11217783" y="1283181"/>
              <a:ext cx="1034852" cy="112869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464602" y="4591361"/>
              <a:ext cx="7215284" cy="36944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620000" y="625234"/>
              <a:ext cx="3301220" cy="14032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919627" y="626846"/>
              <a:ext cx="771631" cy="48018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175921" y="4103892"/>
              <a:ext cx="477164" cy="75010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9637723" y="4726887"/>
              <a:ext cx="1069986" cy="1540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0664881" y="4055975"/>
              <a:ext cx="64223" cy="67091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8880127" flipH="1" flipV="1">
              <a:off x="9401758" y="3539369"/>
              <a:ext cx="1125972" cy="11053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772809" y="2612253"/>
              <a:ext cx="6634934" cy="2704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708572" y="4960805"/>
              <a:ext cx="2756031" cy="87393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00054" y="2057400"/>
              <a:ext cx="269129" cy="8708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600054" y="2740667"/>
              <a:ext cx="269129" cy="12227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6018190" y="4210242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16417794" y="4103890"/>
              <a:ext cx="661892" cy="573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7079686" y="4103890"/>
              <a:ext cx="838990" cy="50318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6417794" y="4607070"/>
              <a:ext cx="1500882" cy="69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5769482" y="4231585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498935" y="4268273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250227" y="4289616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4989645" y="4288873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4779290" y="4288873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4508743" y="4325561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4260035" y="4346904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025853" y="4382457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815498" y="4382457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544951" y="4419145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296243" y="4440488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024355" y="4439745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814000" y="4439745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543453" y="4476433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294745" y="4497776"/>
              <a:ext cx="151202" cy="34443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00054" y="4355481"/>
              <a:ext cx="1116683" cy="147926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2786783" y="2705636"/>
              <a:ext cx="4848075" cy="524316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 flipV="1">
              <a:off x="18522449" y="3996273"/>
              <a:ext cx="128526" cy="60410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18363429" y="2651681"/>
              <a:ext cx="44314" cy="59877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8037629" y="3236085"/>
              <a:ext cx="349932" cy="6703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8172517" y="3996273"/>
              <a:ext cx="349932" cy="6703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 rot="5400000">
              <a:off x="13391939" y="2842390"/>
              <a:ext cx="185117" cy="122051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/>
            <a:srcRect t="92623" r="80019" b="1202"/>
            <a:stretch/>
          </p:blipFill>
          <p:spPr>
            <a:xfrm>
              <a:off x="14659945" y="6255569"/>
              <a:ext cx="3195400" cy="510541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 rot="5400000">
              <a:off x="15118261" y="2841364"/>
              <a:ext cx="185117" cy="122051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 rot="5400000">
              <a:off x="16775675" y="2842390"/>
              <a:ext cx="185117" cy="122051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6106018" y="201444"/>
              <a:ext cx="3701681" cy="1930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01717" y="200728"/>
              <a:ext cx="2756260" cy="1769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u="sng" dirty="0">
                  <a:latin typeface="Bookman Old Style" panose="02050604050505020204" pitchFamily="18" charset="0"/>
                </a:rPr>
                <a:t>Legend: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Bookman Old Style" panose="02050604050505020204" pitchFamily="18" charset="0"/>
                </a:rPr>
                <a:t>Gate-------------------------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Bookman Old Style" panose="02050604050505020204" pitchFamily="18" charset="0"/>
                </a:rPr>
                <a:t>Site fencing----------------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Bookman Old Style" panose="02050604050505020204" pitchFamily="18" charset="0"/>
                </a:rPr>
                <a:t>Landscape protection----fencing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Bookman Old Style" panose="02050604050505020204" pitchFamily="18" charset="0"/>
                </a:rPr>
                <a:t>Contractor vehicles------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Bookman Old Style" panose="02050604050505020204" pitchFamily="18" charset="0"/>
                </a:rPr>
                <a:t>Semi </a:t>
              </a:r>
              <a:r>
                <a:rPr lang="en-US" sz="1000" dirty="0" smtClean="0">
                  <a:latin typeface="Bookman Old Style" panose="02050604050505020204" pitchFamily="18" charset="0"/>
                </a:rPr>
                <a:t>trailers--------------</a:t>
              </a:r>
              <a:endParaRPr lang="en-US" sz="1000" dirty="0">
                <a:latin typeface="Bookman Old Style" panose="0205060405050502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Bookman Old Style" panose="02050604050505020204" pitchFamily="18" charset="0"/>
                </a:rPr>
                <a:t>Material staging----------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8928364" y="589381"/>
              <a:ext cx="2923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8941082" y="792324"/>
              <a:ext cx="279607" cy="276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18969458" y="1000948"/>
              <a:ext cx="251231" cy="3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18885221" y="1294009"/>
              <a:ext cx="362712" cy="13140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8878493" y="1694628"/>
              <a:ext cx="360111" cy="167941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5400000">
              <a:off x="19220823" y="1129352"/>
              <a:ext cx="180278" cy="8565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Bookman Old Style" panose="02050604050505020204" pitchFamily="18" charset="0"/>
              </a:rPr>
              <a:t>S</a:t>
            </a:r>
            <a:r>
              <a:rPr lang="en-US" sz="2400" b="1" dirty="0" smtClean="0">
                <a:latin typeface="Bookman Old Style" panose="02050604050505020204" pitchFamily="18" charset="0"/>
              </a:rPr>
              <a:t>ite Logistics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" name="AutoShape 2" descr="Displaying Photo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Displaying Photo40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7"/>
          <a:stretch/>
        </p:blipFill>
        <p:spPr>
          <a:xfrm>
            <a:off x="21734163" y="131955"/>
            <a:ext cx="5562341" cy="3353368"/>
          </a:xfrm>
          <a:prstGeom prst="rect">
            <a:avLst/>
          </a:prstGeom>
        </p:spPr>
      </p:pic>
      <p:sp>
        <p:nvSpPr>
          <p:cNvPr id="61" name="Title 1"/>
          <p:cNvSpPr txBox="1">
            <a:spLocks/>
          </p:cNvSpPr>
          <p:nvPr/>
        </p:nvSpPr>
        <p:spPr>
          <a:xfrm>
            <a:off x="18470118" y="452420"/>
            <a:ext cx="3342558" cy="2609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Proposed Plan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Fewer </a:t>
            </a:r>
            <a:r>
              <a:rPr lang="en-US" sz="1600" dirty="0">
                <a:latin typeface="Bookman Old Style" panose="02050604050505020204" pitchFamily="18" charset="0"/>
              </a:rPr>
              <a:t>trees to work </a:t>
            </a:r>
            <a:r>
              <a:rPr lang="en-US" sz="1600" dirty="0" smtClean="0">
                <a:latin typeface="Bookman Old Style" panose="02050604050505020204" pitchFamily="18" charset="0"/>
              </a:rPr>
              <a:t>around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More contractor parking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More staging area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Flatter staging area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More delivery space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North entrance open for duration of construction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21725"/>
          <a:stretch/>
        </p:blipFill>
        <p:spPr>
          <a:xfrm>
            <a:off x="19058886" y="3607322"/>
            <a:ext cx="8236697" cy="313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>
              <a:latin typeface="Bookman Old Style" panose="02050604050505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Introduction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Depth </a:t>
            </a:r>
            <a:r>
              <a:rPr lang="en-US" sz="1800" dirty="0">
                <a:latin typeface="Bookman Old Style" panose="02050604050505020204" pitchFamily="18" charset="0"/>
              </a:rPr>
              <a:t>topic 1 – </a:t>
            </a:r>
            <a:r>
              <a:rPr lang="en-US" sz="1800" dirty="0" smtClean="0">
                <a:latin typeface="Bookman Old Style" panose="02050604050505020204" pitchFamily="18" charset="0"/>
              </a:rPr>
              <a:t>Recycling Opportunities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</a:t>
            </a:r>
            <a:r>
              <a:rPr lang="en-US" sz="1800" dirty="0" smtClean="0">
                <a:latin typeface="Bookman Old Style" panose="02050604050505020204" pitchFamily="18" charset="0"/>
              </a:rPr>
              <a:t>2 </a:t>
            </a:r>
            <a:r>
              <a:rPr lang="en-US" sz="1800" dirty="0">
                <a:latin typeface="Bookman Old Style" panose="02050604050505020204" pitchFamily="18" charset="0"/>
              </a:rPr>
              <a:t>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27906" y="1"/>
            <a:ext cx="3504323" cy="6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Introduction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27906" y="799805"/>
            <a:ext cx="45067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Mueller </a:t>
            </a:r>
            <a:r>
              <a:rPr lang="en-US" dirty="0" smtClean="0">
                <a:latin typeface="Bookman Old Style" panose="02050604050505020204" pitchFamily="18" charset="0"/>
              </a:rPr>
              <a:t>Laboratory Renovation</a:t>
            </a:r>
            <a:endParaRPr lang="en-US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On PSU University Park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$18 million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Gutting, renovation of 4 of 7 floors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Replacement of outdated HVAC, electrical systems</a:t>
            </a: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Scheduled to be completed before 2015 school year</a:t>
            </a:r>
          </a:p>
        </p:txBody>
      </p:sp>
      <p:pic>
        <p:nvPicPr>
          <p:cNvPr id="1026" name="Picture 2" descr="Map of Mueller Bl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467" y="2929105"/>
            <a:ext cx="4194313" cy="291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nwardstate.com/wp-content/uploads/2014/02/sh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736" y="579970"/>
            <a:ext cx="2621774" cy="17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357900" y="0"/>
            <a:ext cx="6838121" cy="6837472"/>
            <a:chOff x="19540331" y="20528"/>
            <a:chExt cx="6838121" cy="68374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0331" y="20528"/>
              <a:ext cx="6798535" cy="683747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921252" y="1470991"/>
              <a:ext cx="457200" cy="397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3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LED Downlights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" name="AutoShape 2" descr="Displaying Photo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Displaying Photo40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86409" y="659898"/>
            <a:ext cx="4786816" cy="1300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Current LED Downlight Fixtures</a:t>
            </a: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In entryways, lobbies, bathrooms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Not in lab space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60 fixtures total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Bookman Old Style" panose="02050604050505020204" pitchFamily="18" charset="0"/>
            </a:endParaRPr>
          </a:p>
        </p:txBody>
      </p:sp>
      <p:pic>
        <p:nvPicPr>
          <p:cNvPr id="15" name="Picture 14" descr="http://ecx.images-amazon.com/images/I/41sKjIqapF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215" y="3839438"/>
            <a:ext cx="4161478" cy="267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://ecx.images-amazon.com/images/I/41yGyKB2ee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71" y="3813932"/>
            <a:ext cx="4278927" cy="27524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18353864" y="472196"/>
            <a:ext cx="8977806" cy="5826785"/>
            <a:chOff x="1013393" y="-7104063"/>
            <a:chExt cx="10058400" cy="652811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93" y="-7104063"/>
              <a:ext cx="10058400" cy="6528113"/>
            </a:xfrm>
            <a:prstGeom prst="rect">
              <a:avLst/>
            </a:prstGeom>
          </p:spPr>
        </p:pic>
        <p:sp>
          <p:nvSpPr>
            <p:cNvPr id="62" name="Oval 61"/>
            <p:cNvSpPr/>
            <p:nvPr/>
          </p:nvSpPr>
          <p:spPr>
            <a:xfrm>
              <a:off x="8942902" y="-4464051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9203569" y="-4464051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9473761" y="-446405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9743953" y="-4464053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8941792" y="-2996420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9202459" y="-2996420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9472651" y="-2996421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9742843" y="-299642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0279254" y="-46078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10288779" y="-43411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10679304" y="-43316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0679304" y="-46078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0279254" y="-40649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0288779" y="-37982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0679304" y="-37887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0679304" y="-40649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0288779" y="-35410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0298304" y="-32743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0688829" y="-32648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10688829" y="-35410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611629" y="-41316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621154" y="-37125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087879" y="-37125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78354" y="-41125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097279" y="-41316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097279" y="-37125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440054" y="-40649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449579" y="-37887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726054" y="-351250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735579" y="-38839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735579" y="-42459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40754" y="-31219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574154" y="-313150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383029" y="-28743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116329" y="-28743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849629" y="-286480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649729" y="-327438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640204" y="-187420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963929" y="-2264732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240154" y="-2274257"/>
              <a:ext cx="180975" cy="180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26546"/>
              </p:ext>
            </p:extLst>
          </p:nvPr>
        </p:nvGraphicFramePr>
        <p:xfrm>
          <a:off x="9675309" y="1821472"/>
          <a:ext cx="7635829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0837"/>
                <a:gridCol w="1462652"/>
                <a:gridCol w="1434524"/>
                <a:gridCol w="1173703"/>
                <a:gridCol w="1304113"/>
              </a:tblGrid>
              <a:tr h="24792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Wattage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Lumens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CRI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CRT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CREE 4” LED fixture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665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Bookman Old Style" panose="02050604050505020204" pitchFamily="18" charset="0"/>
                        </a:rPr>
                        <a:t>CREE 6” LED fixture 1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1250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CREE 6” LED fixture 2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1664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7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27906" y="0"/>
            <a:ext cx="3504323" cy="6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LED Downlights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3" name="AutoShape 2" descr="Displaying Photo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Displaying Photo40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46397"/>
              </p:ext>
            </p:extLst>
          </p:nvPr>
        </p:nvGraphicFramePr>
        <p:xfrm>
          <a:off x="18700912" y="1489673"/>
          <a:ext cx="8295192" cy="2402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439"/>
                <a:gridCol w="892521"/>
                <a:gridCol w="931897"/>
                <a:gridCol w="1236035"/>
                <a:gridCol w="1333500"/>
                <a:gridCol w="1371600"/>
                <a:gridCol w="1346200"/>
              </a:tblGrid>
              <a:tr h="63008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Fixtures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 per fixture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CREE</a:t>
                      </a:r>
                      <a:r>
                        <a:rPr lang="en-US" sz="1600" baseline="0" dirty="0" smtClean="0"/>
                        <a:t> fixture total costs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 per</a:t>
                      </a:r>
                      <a:r>
                        <a:rPr lang="en-US" sz="1600" baseline="0" dirty="0" smtClean="0"/>
                        <a:t> screw-in bulb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Screw in bulb total costs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Difference</a:t>
                      </a:r>
                      <a:r>
                        <a:rPr lang="en-US" sz="1600" baseline="0" dirty="0" smtClean="0"/>
                        <a:t> in total costs</a:t>
                      </a:r>
                      <a:endParaRPr lang="en-US" sz="1600" dirty="0"/>
                    </a:p>
                  </a:txBody>
                  <a:tcPr/>
                </a:tc>
              </a:tr>
              <a:tr h="4431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CREE</a:t>
                      </a:r>
                      <a:r>
                        <a:rPr lang="en-US" sz="1600" baseline="0" dirty="0" smtClean="0"/>
                        <a:t> 4”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$157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$314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$66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$248</a:t>
                      </a:r>
                      <a:endParaRPr lang="en-US" sz="1600" dirty="0"/>
                    </a:p>
                  </a:txBody>
                  <a:tcPr/>
                </a:tc>
              </a:tr>
              <a:tr h="4431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CREE</a:t>
                      </a:r>
                      <a:r>
                        <a:rPr lang="en-US" sz="1600" baseline="0" dirty="0" smtClean="0"/>
                        <a:t> 6” #1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$157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$7536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$1728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$5808</a:t>
                      </a:r>
                      <a:endParaRPr lang="en-US" sz="1600" dirty="0"/>
                    </a:p>
                  </a:txBody>
                  <a:tcPr/>
                </a:tc>
              </a:tr>
              <a:tr h="4431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CREE</a:t>
                      </a:r>
                      <a:r>
                        <a:rPr lang="en-US" sz="1600" baseline="0" dirty="0" smtClean="0"/>
                        <a:t> 6” #2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$204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$2040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$690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$1350</a:t>
                      </a:r>
                      <a:endParaRPr lang="en-US" sz="1600" dirty="0"/>
                    </a:p>
                  </a:txBody>
                  <a:tcPr/>
                </a:tc>
              </a:tr>
              <a:tr h="4431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 smtClean="0"/>
                        <a:t>Total amount saved: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$7406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https://s3.amazonaws.com/cesco-content/unilog/Batch5/043168/684994-ProductImageURL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r="14724"/>
          <a:stretch/>
        </p:blipFill>
        <p:spPr bwMode="auto">
          <a:xfrm>
            <a:off x="15751424" y="4387997"/>
            <a:ext cx="2142605" cy="226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ttps://cdn.shopify.com/s/files/1/0002/0948/products/feit-enhance-6-inch-downlight-kit_1024x1024.jpg?v=14072595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16404" y="4387997"/>
            <a:ext cx="1997274" cy="226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://ecx.images-amazon.com/images/I/41NAGM11ND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65" y="4520052"/>
            <a:ext cx="4000313" cy="19969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926600"/>
              </p:ext>
            </p:extLst>
          </p:nvPr>
        </p:nvGraphicFramePr>
        <p:xfrm>
          <a:off x="9675309" y="1821471"/>
          <a:ext cx="7635829" cy="2272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0837"/>
                <a:gridCol w="1462652"/>
                <a:gridCol w="1434524"/>
                <a:gridCol w="1173703"/>
                <a:gridCol w="1304113"/>
              </a:tblGrid>
              <a:tr h="24792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Wattage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Lumens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CRI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CRT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CREE 4” LED fixture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665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Bookman Old Style" panose="02050604050505020204" pitchFamily="18" charset="0"/>
                        </a:rPr>
                        <a:t>CREE 6” LED fixture 1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1250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CREE 6” LED fixture 2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1664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LED bulb 1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700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92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2700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6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LED bulb 2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20.8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1250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94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2700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5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LED bulb 3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26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1650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82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4000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9586409" y="659898"/>
            <a:ext cx="4786816" cy="1300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Proposed LED Downlight Fixtures</a:t>
            </a: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Use standard can fixtures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Use screw-in LED bulbs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Match bulb performance to spec’d fixture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Bookman Old Style" panose="020506040505050202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808786" y="4217806"/>
            <a:ext cx="5441556" cy="1300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Advantages of screw-in LED bulbs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Less expensive than hard-wired fixtures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Better performance from screw-in bulbs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Inexpensive maintenance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Can take advantage of technological advances</a:t>
            </a:r>
          </a:p>
        </p:txBody>
      </p:sp>
    </p:spTree>
    <p:extLst>
      <p:ext uri="{BB962C8B-B14F-4D97-AF65-F5344CB8AC3E}">
        <p14:creationId xmlns:p14="http://schemas.microsoft.com/office/powerpoint/2010/main" val="213168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http://ecx.images-amazon.com/images/I/41yGyKB2ee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604" y="2228500"/>
            <a:ext cx="3828248" cy="24625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>
              <a:latin typeface="Bookman Old Style" panose="02050604050505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Depth </a:t>
            </a:r>
            <a:r>
              <a:rPr lang="en-US" sz="1800" dirty="0">
                <a:latin typeface="Bookman Old Style" panose="02050604050505020204" pitchFamily="18" charset="0"/>
              </a:rPr>
              <a:t>topic 1 – </a:t>
            </a:r>
            <a:r>
              <a:rPr lang="en-US" sz="1800" dirty="0" smtClean="0">
                <a:latin typeface="Bookman Old Style" panose="02050604050505020204" pitchFamily="18" charset="0"/>
              </a:rPr>
              <a:t>Recycling Opportunities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</a:t>
            </a:r>
            <a:r>
              <a:rPr lang="en-US" sz="1800" dirty="0" smtClean="0">
                <a:latin typeface="Bookman Old Style" panose="02050604050505020204" pitchFamily="18" charset="0"/>
              </a:rPr>
              <a:t>2 </a:t>
            </a:r>
            <a:r>
              <a:rPr lang="en-US" sz="1800" dirty="0">
                <a:latin typeface="Bookman Old Style" panose="02050604050505020204" pitchFamily="18" charset="0"/>
              </a:rPr>
              <a:t>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Conclusion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27906" y="1"/>
            <a:ext cx="3504323" cy="6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Conclusion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27906" y="636105"/>
            <a:ext cx="2550734" cy="6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Recommendations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333239" y="1544533"/>
            <a:ext cx="3756872" cy="89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man Old Style" panose="02050604050505020204" pitchFamily="18" charset="0"/>
              </a:rPr>
              <a:t>Move the roof </a:t>
            </a:r>
            <a:r>
              <a:rPr lang="en-US" sz="1800" dirty="0">
                <a:latin typeface="Bookman Old Style" panose="02050604050505020204" pitchFamily="18" charset="0"/>
              </a:rPr>
              <a:t>reinforcement </a:t>
            </a:r>
            <a:r>
              <a:rPr lang="en-US" sz="1800" dirty="0" smtClean="0">
                <a:latin typeface="Bookman Old Style" panose="02050604050505020204" pitchFamily="18" charset="0"/>
              </a:rPr>
              <a:t>to </a:t>
            </a:r>
            <a:r>
              <a:rPr lang="en-US" sz="1800" dirty="0">
                <a:latin typeface="Bookman Old Style" panose="02050604050505020204" pitchFamily="18" charset="0"/>
              </a:rPr>
              <a:t>the top of the roof deck</a:t>
            </a:r>
            <a:r>
              <a:rPr lang="en-US" sz="1800" dirty="0" smtClean="0">
                <a:latin typeface="Bookman Old Style" panose="02050604050505020204" pitchFamily="18" charset="0"/>
              </a:rPr>
              <a:t>.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719971" y="1543690"/>
            <a:ext cx="4792298" cy="837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man Old Style" panose="02050604050505020204" pitchFamily="18" charset="0"/>
              </a:rPr>
              <a:t>Screw-in </a:t>
            </a:r>
            <a:r>
              <a:rPr lang="en-US" sz="1800" dirty="0">
                <a:latin typeface="Bookman Old Style" panose="02050604050505020204" pitchFamily="18" charset="0"/>
              </a:rPr>
              <a:t>LED bulbs should be used instead of hard-wired LED </a:t>
            </a:r>
            <a:r>
              <a:rPr lang="en-US" sz="1800" dirty="0" smtClean="0">
                <a:latin typeface="Bookman Old Style" panose="02050604050505020204" pitchFamily="18" charset="0"/>
              </a:rPr>
              <a:t>downlights.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133433" y="1540928"/>
            <a:ext cx="3282254" cy="632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man Old Style" panose="02050604050505020204" pitchFamily="18" charset="0"/>
              </a:rPr>
              <a:t>Scrap metal recycling is economical and easy.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261874" y="1419024"/>
            <a:ext cx="4810609" cy="976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man Old Style" panose="02050604050505020204" pitchFamily="18" charset="0"/>
              </a:rPr>
              <a:t>The </a:t>
            </a:r>
            <a:r>
              <a:rPr lang="en-US" sz="1800" dirty="0">
                <a:latin typeface="Bookman Old Style" panose="02050604050505020204" pitchFamily="18" charset="0"/>
              </a:rPr>
              <a:t>project’s worksite would benefit greatly from going south, not west</a:t>
            </a:r>
            <a:r>
              <a:rPr lang="en-US" sz="1800" dirty="0" smtClean="0">
                <a:latin typeface="Bookman Old Style" panose="02050604050505020204" pitchFamily="18" charset="0"/>
              </a:rPr>
              <a:t>.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52494" y="2572531"/>
            <a:ext cx="3553097" cy="3825664"/>
            <a:chOff x="12984480" y="1423851"/>
            <a:chExt cx="4767943" cy="51337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38" t="35815" r="28638" b="10725"/>
            <a:stretch/>
          </p:blipFill>
          <p:spPr>
            <a:xfrm>
              <a:off x="12984480" y="1423851"/>
              <a:ext cx="4767943" cy="513370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18931471">
              <a:off x="13828271" y="2084718"/>
              <a:ext cx="998423" cy="1360706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5010295" y="2931414"/>
              <a:ext cx="433160" cy="47244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158915" y="4064051"/>
              <a:ext cx="2566587" cy="225689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3931489" y="1551201"/>
              <a:ext cx="395993" cy="37865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264263" y="1556766"/>
              <a:ext cx="1086943" cy="10088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5350257" y="2565654"/>
              <a:ext cx="84055" cy="3474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3611255" y="3069739"/>
              <a:ext cx="190851" cy="4482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3611255" y="3517991"/>
              <a:ext cx="433169" cy="208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4044424" y="3517991"/>
              <a:ext cx="228983" cy="20116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3802106" y="3069738"/>
              <a:ext cx="471300" cy="4626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 rot="2458007">
              <a:off x="14098364" y="4719864"/>
              <a:ext cx="2115366" cy="1288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2638886">
              <a:off x="14752153" y="4250924"/>
              <a:ext cx="1992093" cy="20612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5010296" y="3403854"/>
              <a:ext cx="2274275" cy="222600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3250636" y="3600287"/>
              <a:ext cx="908278" cy="46376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3285618" y="2443075"/>
              <a:ext cx="60911" cy="118486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3346530" y="2208097"/>
              <a:ext cx="285793" cy="27143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9133" y="1878380"/>
              <a:ext cx="55279" cy="202193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3611254" y="2219249"/>
              <a:ext cx="212138" cy="6035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16659420" y="5997641"/>
              <a:ext cx="182757" cy="18821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16912319" y="5677359"/>
              <a:ext cx="182757" cy="18821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693918" y="6185853"/>
              <a:ext cx="148258" cy="15855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7069132" y="5598416"/>
              <a:ext cx="212760" cy="231297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5900835" y="5563738"/>
              <a:ext cx="507360" cy="15094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15906752" y="5563738"/>
              <a:ext cx="550165" cy="50803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16401588" y="5714064"/>
              <a:ext cx="37035" cy="3455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614492" y="2173479"/>
            <a:ext cx="3948227" cy="2638078"/>
            <a:chOff x="11993911" y="443419"/>
            <a:chExt cx="6293000" cy="4204781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"/>
            <a:stretch/>
          </p:blipFill>
          <p:spPr>
            <a:xfrm>
              <a:off x="11993911" y="443419"/>
              <a:ext cx="6293000" cy="4204781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4548214" y="3247562"/>
              <a:ext cx="835478" cy="625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149191" y="2431700"/>
              <a:ext cx="835478" cy="625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456133" y="1968594"/>
              <a:ext cx="835478" cy="625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</a:p>
          </p:txBody>
        </p:sp>
        <p:sp>
          <p:nvSpPr>
            <p:cNvPr id="69" name="Diamond 68"/>
            <p:cNvSpPr/>
            <p:nvPr/>
          </p:nvSpPr>
          <p:spPr>
            <a:xfrm>
              <a:off x="13164957" y="1198182"/>
              <a:ext cx="2311642" cy="1418252"/>
            </a:xfrm>
            <a:prstGeom prst="diamond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" name="Picture 70" descr="https://cdn.shopify.com/s/files/1/0002/0948/products/feit-enhance-6-inch-downlight-kit_1024x1024.jpg?v=14072595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2003" y="4324702"/>
            <a:ext cx="1997274" cy="2261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14016074" y="4244758"/>
            <a:ext cx="4029830" cy="1875109"/>
            <a:chOff x="9457338" y="4051740"/>
            <a:chExt cx="4029830" cy="1875109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48" t="37165" r="30467" b="12639"/>
            <a:stretch/>
          </p:blipFill>
          <p:spPr>
            <a:xfrm>
              <a:off x="9574697" y="4896019"/>
              <a:ext cx="3912471" cy="1030830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" t="26668" r="63797" b="55745"/>
            <a:stretch/>
          </p:blipFill>
          <p:spPr>
            <a:xfrm>
              <a:off x="9457338" y="4051740"/>
              <a:ext cx="2619048" cy="894578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8" t="9296" r="24502" b="65959"/>
          <a:stretch/>
        </p:blipFill>
        <p:spPr>
          <a:xfrm>
            <a:off x="16026240" y="3287145"/>
            <a:ext cx="1614897" cy="103755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54352" r="74796" b="20774"/>
          <a:stretch/>
        </p:blipFill>
        <p:spPr>
          <a:xfrm>
            <a:off x="14489724" y="3309422"/>
            <a:ext cx="1560759" cy="1041482"/>
          </a:xfrm>
          <a:prstGeom prst="rect">
            <a:avLst/>
          </a:prstGeom>
        </p:spPr>
      </p:pic>
      <p:pic>
        <p:nvPicPr>
          <p:cNvPr id="78" name="Picture 2" descr="http://www.dannysmetals.com/image/5163194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946" y="2401556"/>
            <a:ext cx="2833869" cy="8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9443202" y="4714859"/>
            <a:ext cx="4388495" cy="1891155"/>
            <a:chOff x="18512201" y="3294211"/>
            <a:chExt cx="7872049" cy="3392339"/>
          </a:xfrm>
        </p:grpSpPr>
        <p:grpSp>
          <p:nvGrpSpPr>
            <p:cNvPr id="80" name="Group 79"/>
            <p:cNvGrpSpPr/>
            <p:nvPr/>
          </p:nvGrpSpPr>
          <p:grpSpPr>
            <a:xfrm>
              <a:off x="18512201" y="3294211"/>
              <a:ext cx="7872049" cy="3392339"/>
              <a:chOff x="11714238" y="5394960"/>
              <a:chExt cx="10058400" cy="4334514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72" b="16371"/>
              <a:stretch/>
            </p:blipFill>
            <p:spPr>
              <a:xfrm>
                <a:off x="11714238" y="5394960"/>
                <a:ext cx="10058400" cy="4334514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4162797" y="8030752"/>
                <a:ext cx="1749414" cy="56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latin typeface="Bookman Old Style" panose="02050604050505020204" pitchFamily="18" charset="0"/>
                  </a:rPr>
                  <a:t>AHU 3</a:t>
                </a:r>
                <a:endParaRPr lang="en-US" sz="10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4789034" y="5839753"/>
                <a:ext cx="1749414" cy="45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latin typeface="Bookman Old Style" panose="02050604050505020204" pitchFamily="18" charset="0"/>
                  </a:rPr>
                  <a:t>AHU 1</a:t>
                </a:r>
                <a:endParaRPr lang="en-US" sz="7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7389348" y="5837748"/>
                <a:ext cx="1749414" cy="45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latin typeface="Bookman Old Style" panose="02050604050505020204" pitchFamily="18" charset="0"/>
                  </a:rPr>
                  <a:t>AHU 2</a:t>
                </a:r>
                <a:endParaRPr lang="en-US" sz="700" b="1" dirty="0"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20284220" y="4123644"/>
              <a:ext cx="308498" cy="4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10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647011" y="4129042"/>
              <a:ext cx="308498" cy="4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042171" y="4137134"/>
              <a:ext cx="308498" cy="4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  <a:endParaRPr lang="en-US" sz="105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1421148" y="4135785"/>
              <a:ext cx="308498" cy="4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4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816307" y="4134438"/>
              <a:ext cx="308498" cy="4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5</a:t>
              </a:r>
              <a:endParaRPr lang="en-US" sz="105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23147407" y="4282072"/>
              <a:ext cx="558792" cy="167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23147407" y="4439525"/>
              <a:ext cx="631101" cy="78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23147407" y="4617935"/>
              <a:ext cx="749113" cy="147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23147407" y="4724400"/>
              <a:ext cx="852961" cy="33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1850203" y="4368547"/>
              <a:ext cx="1546927" cy="772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latin typeface="Bookman Old Style" panose="02050604050505020204" pitchFamily="18" charset="0"/>
                </a:rPr>
                <a:t>Posts on beam</a:t>
              </a:r>
              <a:endParaRPr lang="en-US" sz="1050" b="1" dirty="0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7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>
              <a:latin typeface="Bookman Old Style" panose="02050604050505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Depth </a:t>
            </a:r>
            <a:r>
              <a:rPr lang="en-US" sz="1800" dirty="0">
                <a:latin typeface="Bookman Old Style" panose="02050604050505020204" pitchFamily="18" charset="0"/>
              </a:rPr>
              <a:t>topic 1 – </a:t>
            </a:r>
            <a:r>
              <a:rPr lang="en-US" sz="1800" dirty="0" smtClean="0">
                <a:latin typeface="Bookman Old Style" panose="02050604050505020204" pitchFamily="18" charset="0"/>
              </a:rPr>
              <a:t>Recycling Opportunities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</a:t>
            </a:r>
            <a:r>
              <a:rPr lang="en-US" sz="1800" dirty="0" smtClean="0">
                <a:latin typeface="Bookman Old Style" panose="02050604050505020204" pitchFamily="18" charset="0"/>
              </a:rPr>
              <a:t>2 </a:t>
            </a:r>
            <a:r>
              <a:rPr lang="en-US" sz="1800" dirty="0">
                <a:latin typeface="Bookman Old Style" panose="02050604050505020204" pitchFamily="18" charset="0"/>
              </a:rPr>
              <a:t>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73497" y="1959428"/>
            <a:ext cx="9114503" cy="2331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Bookman Old Style" panose="02050604050505020204" pitchFamily="18" charset="0"/>
              </a:rPr>
              <a:t>Acknowledgements:</a:t>
            </a:r>
          </a:p>
          <a:p>
            <a:r>
              <a:rPr lang="en-US" sz="3200" dirty="0" smtClean="0">
                <a:latin typeface="Bookman Old Style" panose="02050604050505020204" pitchFamily="18" charset="0"/>
              </a:rPr>
              <a:t>Penn State University</a:t>
            </a:r>
          </a:p>
          <a:p>
            <a:r>
              <a:rPr lang="en-US" sz="3200" dirty="0" smtClean="0">
                <a:latin typeface="Bookman Old Style" panose="02050604050505020204" pitchFamily="18" charset="0"/>
              </a:rPr>
              <a:t>Barton </a:t>
            </a:r>
            <a:r>
              <a:rPr lang="en-US" sz="3200" dirty="0" err="1" smtClean="0">
                <a:latin typeface="Bookman Old Style" panose="02050604050505020204" pitchFamily="18" charset="0"/>
              </a:rPr>
              <a:t>Malow</a:t>
            </a:r>
            <a:endParaRPr lang="en-US" sz="3200" dirty="0">
              <a:latin typeface="Bookman Old Style" panose="02050604050505020204" pitchFamily="18" charset="0"/>
            </a:endParaRPr>
          </a:p>
          <a:p>
            <a:r>
              <a:rPr lang="en-US" sz="3200" dirty="0" smtClean="0">
                <a:latin typeface="Bookman Old Style" panose="02050604050505020204" pitchFamily="18" charset="0"/>
              </a:rPr>
              <a:t>Dr. Riley</a:t>
            </a:r>
          </a:p>
          <a:p>
            <a:r>
              <a:rPr lang="en-US" sz="3200" dirty="0" smtClean="0">
                <a:latin typeface="Bookman Old Style" panose="02050604050505020204" pitchFamily="18" charset="0"/>
              </a:rPr>
              <a:t>PSU AE Department</a:t>
            </a:r>
          </a:p>
        </p:txBody>
      </p:sp>
    </p:spTree>
    <p:extLst>
      <p:ext uri="{BB962C8B-B14F-4D97-AF65-F5344CB8AC3E}">
        <p14:creationId xmlns:p14="http://schemas.microsoft.com/office/powerpoint/2010/main" val="13909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>
              <a:latin typeface="Bookman Old Style" panose="02050604050505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Breadth topic 1 – Roof Reinforcement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Depth </a:t>
            </a:r>
            <a:r>
              <a:rPr lang="en-US" sz="1800" dirty="0">
                <a:latin typeface="Bookman Old Style" panose="02050604050505020204" pitchFamily="18" charset="0"/>
              </a:rPr>
              <a:t>topic 1 – </a:t>
            </a:r>
            <a:r>
              <a:rPr lang="en-US" sz="1800" dirty="0" smtClean="0">
                <a:latin typeface="Bookman Old Style" panose="02050604050505020204" pitchFamily="18" charset="0"/>
              </a:rPr>
              <a:t>Recycling Opportunities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</a:t>
            </a:r>
            <a:r>
              <a:rPr lang="en-US" sz="1800" dirty="0" smtClean="0">
                <a:latin typeface="Bookman Old Style" panose="02050604050505020204" pitchFamily="18" charset="0"/>
              </a:rPr>
              <a:t>2 </a:t>
            </a:r>
            <a:r>
              <a:rPr lang="en-US" sz="1800" dirty="0">
                <a:latin typeface="Bookman Old Style" panose="02050604050505020204" pitchFamily="18" charset="0"/>
              </a:rPr>
              <a:t>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73497" y="2792896"/>
            <a:ext cx="9114503" cy="6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Bookman Old Style" panose="02050604050505020204" pitchFamily="18" charset="0"/>
              </a:rPr>
              <a:t>Questions?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2" y="1279928"/>
            <a:ext cx="8577558" cy="5546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1700" y="-1"/>
            <a:ext cx="8443549" cy="69208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26817" y="610753"/>
            <a:ext cx="3505412" cy="1520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Reason for Reinforcement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2" y="1279928"/>
            <a:ext cx="8577558" cy="5546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1700" y="-1"/>
            <a:ext cx="8443549" cy="69208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55249" y="140017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49" y="449778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710070" y="449778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683335" y="140017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576602" y="443201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03855" y="443201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23900" y="1336387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355985" y="4979098"/>
            <a:ext cx="1102146" cy="77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10425" y="3902829"/>
            <a:ext cx="1102146" cy="77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872875" y="3291909"/>
            <a:ext cx="1102146" cy="77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426817" y="610753"/>
            <a:ext cx="3505412" cy="1520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Reason for Reinforcement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3</a:t>
            </a:r>
            <a:r>
              <a:rPr lang="en-US" sz="1600" dirty="0" smtClean="0">
                <a:latin typeface="Bookman Old Style" panose="02050604050505020204" pitchFamily="18" charset="0"/>
              </a:rPr>
              <a:t> new air handling units (with room for a 4th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73497" y="0"/>
            <a:ext cx="9114503" cy="6858000"/>
            <a:chOff x="9173497" y="0"/>
            <a:chExt cx="9114503" cy="6858000"/>
          </a:xfrm>
        </p:grpSpPr>
        <p:grpSp>
          <p:nvGrpSpPr>
            <p:cNvPr id="24" name="Group 23"/>
            <p:cNvGrpSpPr/>
            <p:nvPr/>
          </p:nvGrpSpPr>
          <p:grpSpPr>
            <a:xfrm>
              <a:off x="9710442" y="1279928"/>
              <a:ext cx="8577558" cy="5546862"/>
              <a:chOff x="11784721" y="443419"/>
              <a:chExt cx="6502190" cy="4204781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84721" y="443419"/>
                <a:ext cx="6502190" cy="420478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548213" y="3247563"/>
                <a:ext cx="8354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1</a:t>
                </a:r>
                <a:endParaRPr lang="en-US" sz="32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149192" y="2431701"/>
                <a:ext cx="8354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456133" y="1968595"/>
                <a:ext cx="8354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3</a:t>
                </a:r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3164957" y="1198182"/>
                <a:ext cx="2311642" cy="1418252"/>
              </a:xfrm>
              <a:prstGeom prst="diamond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9173497" y="0"/>
              <a:ext cx="9114503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1700" y="-1"/>
            <a:ext cx="8443549" cy="69208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55249" y="140017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49" y="449778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710070" y="449778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683335" y="1400175"/>
            <a:ext cx="1564821" cy="45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576602" y="443201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03855" y="443201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23900" y="1336387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710070" y="2238703"/>
            <a:ext cx="951751" cy="189186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426817" y="610753"/>
            <a:ext cx="3505412" cy="1520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Reason for Reinforcement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3</a:t>
            </a:r>
            <a:r>
              <a:rPr lang="en-US" sz="1600" dirty="0" smtClean="0">
                <a:latin typeface="Bookman Old Style" panose="02050604050505020204" pitchFamily="18" charset="0"/>
              </a:rPr>
              <a:t> new air handling units (with room for a 4th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4 laboratory exhaust fans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1700" y="-1"/>
            <a:ext cx="8443549" cy="6920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662" t="32191" b="11917"/>
          <a:stretch/>
        </p:blipFill>
        <p:spPr>
          <a:xfrm>
            <a:off x="9173497" y="3714244"/>
            <a:ext cx="9148203" cy="314375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30028" r="69034" b="11917"/>
          <a:stretch/>
        </p:blipFill>
        <p:spPr>
          <a:xfrm>
            <a:off x="13518131" y="-1"/>
            <a:ext cx="4769870" cy="3592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00842" y="32946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65273" y="380322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11</a:t>
            </a:r>
            <a:endParaRPr lang="en-US" sz="32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00842" y="3803222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12</a:t>
            </a:r>
            <a:endParaRPr lang="en-US" sz="32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01634" y="2116303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93458" y="5168628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95379" y="2504967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12</a:t>
            </a:r>
            <a:endParaRPr lang="en-US" sz="32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58777" y="2236856"/>
            <a:ext cx="83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11</a:t>
            </a:r>
            <a:endParaRPr lang="en-US" sz="32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426817" y="621850"/>
            <a:ext cx="4236932" cy="1311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Under-deck Reinforcing Beams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25 steel beams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Next to existing concrete joists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Underneath existing concrete joists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Hung with bolts off of concrete beams</a:t>
            </a:r>
          </a:p>
        </p:txBody>
      </p:sp>
    </p:spTree>
    <p:extLst>
      <p:ext uri="{BB962C8B-B14F-4D97-AF65-F5344CB8AC3E}">
        <p14:creationId xmlns:p14="http://schemas.microsoft.com/office/powerpoint/2010/main" val="16163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0028" b="11917"/>
          <a:stretch/>
        </p:blipFill>
        <p:spPr>
          <a:xfrm>
            <a:off x="9156646" y="3950647"/>
            <a:ext cx="9148204" cy="2133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27905" y="582825"/>
            <a:ext cx="3015886" cy="2444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Problems with Under-Deck Reinforcement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Schedule depends on demolition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Difficulty of overhead work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Constraints on steel placement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Lowered ceiling height</a:t>
            </a: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8535650" y="82908"/>
            <a:ext cx="6877050" cy="3063413"/>
            <a:chOff x="18535650" y="82908"/>
            <a:chExt cx="6877050" cy="3063413"/>
          </a:xfrm>
        </p:grpSpPr>
        <p:grpSp>
          <p:nvGrpSpPr>
            <p:cNvPr id="54" name="Group 53"/>
            <p:cNvGrpSpPr/>
            <p:nvPr/>
          </p:nvGrpSpPr>
          <p:grpSpPr>
            <a:xfrm>
              <a:off x="18535650" y="82908"/>
              <a:ext cx="6877050" cy="3063413"/>
              <a:chOff x="7586375" y="2779776"/>
              <a:chExt cx="10058400" cy="4480560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7" b="13280"/>
              <a:stretch/>
            </p:blipFill>
            <p:spPr>
              <a:xfrm>
                <a:off x="7586375" y="2779776"/>
                <a:ext cx="10058400" cy="4480560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9784157" y="5376082"/>
                <a:ext cx="1749415" cy="54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Bookman Old Style" panose="02050604050505020204" pitchFamily="18" charset="0"/>
                  </a:rPr>
                  <a:t>AHU 3</a:t>
                </a:r>
                <a:endParaRPr lang="en-US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0750588" y="3163939"/>
                <a:ext cx="1749415" cy="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1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3479872" y="3197026"/>
                <a:ext cx="1749415" cy="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2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 flipV="1">
              <a:off x="22811448" y="982058"/>
              <a:ext cx="558792" cy="167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22811448" y="1139511"/>
              <a:ext cx="631101" cy="78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2811448" y="1317921"/>
              <a:ext cx="749113" cy="147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2811448" y="1424386"/>
              <a:ext cx="852961" cy="33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1514329" y="943583"/>
              <a:ext cx="1546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ookman Old Style" panose="02050604050505020204" pitchFamily="18" charset="0"/>
                </a:rPr>
                <a:t>Platform posts</a:t>
              </a:r>
              <a:endParaRPr lang="en-US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0354698" y="78212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717490" y="788869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1080282" y="795613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426890" y="802357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4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076" y="1514646"/>
            <a:ext cx="5979417" cy="19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535650" y="82908"/>
            <a:ext cx="6877050" cy="3063413"/>
            <a:chOff x="18535650" y="82908"/>
            <a:chExt cx="6877050" cy="3063413"/>
          </a:xfrm>
        </p:grpSpPr>
        <p:grpSp>
          <p:nvGrpSpPr>
            <p:cNvPr id="13" name="Group 12"/>
            <p:cNvGrpSpPr/>
            <p:nvPr/>
          </p:nvGrpSpPr>
          <p:grpSpPr>
            <a:xfrm>
              <a:off x="18535650" y="82908"/>
              <a:ext cx="6877050" cy="3063413"/>
              <a:chOff x="7586375" y="2779776"/>
              <a:chExt cx="10058400" cy="448056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7" b="13280"/>
              <a:stretch/>
            </p:blipFill>
            <p:spPr>
              <a:xfrm>
                <a:off x="7586375" y="2779776"/>
                <a:ext cx="10058400" cy="448056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9784157" y="5376082"/>
                <a:ext cx="1749415" cy="54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Bookman Old Style" panose="02050604050505020204" pitchFamily="18" charset="0"/>
                  </a:rPr>
                  <a:t>AHU 3</a:t>
                </a:r>
                <a:endParaRPr lang="en-US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750588" y="3163939"/>
                <a:ext cx="1749415" cy="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1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479872" y="3197026"/>
                <a:ext cx="1749415" cy="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2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22811448" y="982058"/>
              <a:ext cx="558792" cy="167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2811448" y="1139511"/>
              <a:ext cx="631101" cy="78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2811448" y="1317921"/>
              <a:ext cx="749113" cy="147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2811448" y="1424386"/>
              <a:ext cx="852961" cy="33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1514329" y="943583"/>
              <a:ext cx="1546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ookman Old Style" panose="02050604050505020204" pitchFamily="18" charset="0"/>
                </a:rPr>
                <a:t>Platform posts</a:t>
              </a:r>
              <a:endParaRPr lang="en-US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354698" y="78212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717490" y="788869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080282" y="795613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426890" y="802357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4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8512201" y="3294211"/>
            <a:ext cx="7872049" cy="3392339"/>
            <a:chOff x="18512201" y="3294211"/>
            <a:chExt cx="7872049" cy="3392339"/>
          </a:xfrm>
        </p:grpSpPr>
        <p:grpSp>
          <p:nvGrpSpPr>
            <p:cNvPr id="12" name="Group 11"/>
            <p:cNvGrpSpPr/>
            <p:nvPr/>
          </p:nvGrpSpPr>
          <p:grpSpPr>
            <a:xfrm>
              <a:off x="18512201" y="3294211"/>
              <a:ext cx="7872049" cy="3392339"/>
              <a:chOff x="11714238" y="5394960"/>
              <a:chExt cx="10058400" cy="433451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72" b="16371"/>
              <a:stretch/>
            </p:blipFill>
            <p:spPr>
              <a:xfrm>
                <a:off x="11714238" y="5394960"/>
                <a:ext cx="10058400" cy="433451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4162798" y="8030751"/>
                <a:ext cx="1749413" cy="471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Bookman Old Style" panose="02050604050505020204" pitchFamily="18" charset="0"/>
                  </a:rPr>
                  <a:t>AHU 3</a:t>
                </a:r>
                <a:endParaRPr lang="en-US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789034" y="5839753"/>
                <a:ext cx="1749413" cy="432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1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389347" y="5837747"/>
                <a:ext cx="1749413" cy="432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2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0284220" y="412364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647012" y="4129041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042172" y="4137133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421148" y="413578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4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816308" y="4134437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5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23147407" y="4282072"/>
              <a:ext cx="558792" cy="167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3147407" y="4439525"/>
              <a:ext cx="631101" cy="78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23147407" y="4617935"/>
              <a:ext cx="749113" cy="147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3147407" y="4724400"/>
              <a:ext cx="852961" cy="33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1850203" y="4368547"/>
              <a:ext cx="1546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ookman Old Style" panose="02050604050505020204" pitchFamily="18" charset="0"/>
                </a:rPr>
                <a:t>Posts on beam</a:t>
              </a:r>
              <a:endParaRPr lang="en-US" b="1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55" name="Title 1"/>
          <p:cNvSpPr txBox="1">
            <a:spLocks/>
          </p:cNvSpPr>
          <p:nvPr/>
        </p:nvSpPr>
        <p:spPr>
          <a:xfrm>
            <a:off x="9427905" y="801482"/>
            <a:ext cx="3015886" cy="3480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Advantages to Roof-Top Reinforcement</a:t>
            </a:r>
          </a:p>
          <a:p>
            <a:pPr algn="l"/>
            <a:endParaRPr lang="en-US" sz="1800" b="1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Does not depend on demolition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No overhead work means safer work, higher quality product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No constraints on steel placement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No lowered ceiling height</a:t>
            </a: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2863353" y="2335345"/>
            <a:ext cx="5395965" cy="4091720"/>
            <a:chOff x="0" y="173736"/>
            <a:chExt cx="6926580" cy="525237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42"/>
            <a:stretch/>
          </p:blipFill>
          <p:spPr>
            <a:xfrm>
              <a:off x="0" y="173736"/>
              <a:ext cx="6926580" cy="525237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8" t="24242" r="76708" b="57888"/>
            <a:stretch/>
          </p:blipFill>
          <p:spPr>
            <a:xfrm>
              <a:off x="1900306" y="3237244"/>
              <a:ext cx="1043861" cy="169649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88" t="47476" r="45699" b="37238"/>
            <a:stretch/>
          </p:blipFill>
          <p:spPr>
            <a:xfrm>
              <a:off x="2501983" y="226990"/>
              <a:ext cx="942848" cy="978408"/>
            </a:xfrm>
            <a:prstGeom prst="rect">
              <a:avLst/>
            </a:prstGeom>
          </p:spPr>
        </p:pic>
        <p:sp>
          <p:nvSpPr>
            <p:cNvPr id="59" name="Rounded Rectangle 58"/>
            <p:cNvSpPr/>
            <p:nvPr/>
          </p:nvSpPr>
          <p:spPr>
            <a:xfrm>
              <a:off x="2227887" y="295062"/>
              <a:ext cx="685800" cy="833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004791" y="295062"/>
              <a:ext cx="685800" cy="833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8" t="24242" r="76708" b="57888"/>
            <a:stretch/>
          </p:blipFill>
          <p:spPr>
            <a:xfrm>
              <a:off x="2987200" y="3238924"/>
              <a:ext cx="1067366" cy="1696497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089678" y="3127248"/>
              <a:ext cx="2331218" cy="2037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3" t="24559" r="41889" b="61734"/>
            <a:stretch/>
          </p:blipFill>
          <p:spPr>
            <a:xfrm>
              <a:off x="3768014" y="1905843"/>
              <a:ext cx="286889" cy="1301257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190918" y="3207100"/>
              <a:ext cx="1658475" cy="1957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8" t="24242" r="76708" b="57888"/>
            <a:stretch/>
          </p:blipFill>
          <p:spPr>
            <a:xfrm>
              <a:off x="1306286" y="1664128"/>
              <a:ext cx="757730" cy="1231473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9" t="27179" r="57827" b="59264"/>
            <a:stretch/>
          </p:blipFill>
          <p:spPr>
            <a:xfrm>
              <a:off x="2228844" y="1924252"/>
              <a:ext cx="715323" cy="1287032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1207110" y="2910618"/>
              <a:ext cx="637315" cy="509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98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73497" y="0"/>
            <a:ext cx="9114503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0"/>
            <a:ext cx="8605684" cy="438799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Mueller Laboratory Renovation</a:t>
            </a:r>
            <a:r>
              <a:rPr lang="en-US" sz="2400" dirty="0" smtClean="0">
                <a:latin typeface="Bookman Old Style" panose="020506040505050202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u="sng" dirty="0" smtClean="0">
                <a:latin typeface="Bookman Old Style" panose="02050604050505020204" pitchFamily="18" charset="0"/>
              </a:rPr>
              <a:t>Presentation Outline: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Introduction</a:t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/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Breadth topic 1 – 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r>
              <a:rPr lang="en-US" sz="1800" dirty="0" smtClean="0">
                <a:latin typeface="Bookman Old Style" panose="02050604050505020204" pitchFamily="18" charset="0"/>
              </a:rPr>
              <a:t>	</a:t>
            </a: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1 – Recycling Opportunities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Depth topic 2 – Site Logistics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Breadth </a:t>
            </a:r>
            <a:r>
              <a:rPr lang="en-US" sz="1800" dirty="0" smtClean="0">
                <a:latin typeface="Bookman Old Style" panose="02050604050505020204" pitchFamily="18" charset="0"/>
              </a:rPr>
              <a:t>topic 2 </a:t>
            </a:r>
            <a:r>
              <a:rPr lang="en-US" sz="1800" dirty="0">
                <a:latin typeface="Bookman Old Style" panose="02050604050505020204" pitchFamily="18" charset="0"/>
              </a:rPr>
              <a:t>– LED Downlights</a:t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/>
            </a: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Conclusion</a:t>
            </a:r>
            <a:br>
              <a:rPr lang="en-US" sz="1800" dirty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27906" y="0"/>
            <a:ext cx="3504323" cy="908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Bookman Old Style" panose="02050604050505020204" pitchFamily="18" charset="0"/>
              </a:rPr>
              <a:t>Roof Reinforcement</a:t>
            </a:r>
            <a:r>
              <a:rPr lang="en-US" sz="1800" dirty="0" smtClean="0">
                <a:latin typeface="Bookman Old Style" panose="02050604050505020204" pitchFamily="18" charset="0"/>
              </a:rPr>
              <a:t/>
            </a:r>
            <a:br>
              <a:rPr lang="en-US" sz="1800" dirty="0" smtClean="0">
                <a:latin typeface="Bookman Old Style" panose="02050604050505020204" pitchFamily="18" charset="0"/>
              </a:rPr>
            </a:br>
            <a:endParaRPr lang="en-US" sz="18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18" y="2667848"/>
            <a:ext cx="5106194" cy="390017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18535650" y="82908"/>
            <a:ext cx="6877050" cy="3063413"/>
            <a:chOff x="18535650" y="82908"/>
            <a:chExt cx="6877050" cy="3063413"/>
          </a:xfrm>
        </p:grpSpPr>
        <p:grpSp>
          <p:nvGrpSpPr>
            <p:cNvPr id="13" name="Group 12"/>
            <p:cNvGrpSpPr/>
            <p:nvPr/>
          </p:nvGrpSpPr>
          <p:grpSpPr>
            <a:xfrm>
              <a:off x="18535650" y="82908"/>
              <a:ext cx="6877050" cy="3063413"/>
              <a:chOff x="7586375" y="2779776"/>
              <a:chExt cx="10058400" cy="448056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7" b="13280"/>
              <a:stretch/>
            </p:blipFill>
            <p:spPr>
              <a:xfrm>
                <a:off x="7586375" y="2779776"/>
                <a:ext cx="10058400" cy="448056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9784157" y="5376082"/>
                <a:ext cx="1749415" cy="54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Bookman Old Style" panose="02050604050505020204" pitchFamily="18" charset="0"/>
                  </a:rPr>
                  <a:t>AHU 3</a:t>
                </a:r>
                <a:endParaRPr lang="en-US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750588" y="3163939"/>
                <a:ext cx="1749415" cy="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1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479872" y="3197026"/>
                <a:ext cx="1749415" cy="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2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22811448" y="982058"/>
              <a:ext cx="558792" cy="167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2811448" y="1139511"/>
              <a:ext cx="631101" cy="78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2811448" y="1317921"/>
              <a:ext cx="749113" cy="147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2811448" y="1424386"/>
              <a:ext cx="852961" cy="33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1514329" y="943583"/>
              <a:ext cx="1546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ookman Old Style" panose="02050604050505020204" pitchFamily="18" charset="0"/>
                </a:rPr>
                <a:t>Platform posts</a:t>
              </a:r>
              <a:endParaRPr lang="en-US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354698" y="78212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717490" y="788869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080282" y="795613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426890" y="802357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4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8512201" y="3294211"/>
            <a:ext cx="7872049" cy="3392339"/>
            <a:chOff x="18512201" y="3294211"/>
            <a:chExt cx="7872049" cy="3392339"/>
          </a:xfrm>
        </p:grpSpPr>
        <p:grpSp>
          <p:nvGrpSpPr>
            <p:cNvPr id="12" name="Group 11"/>
            <p:cNvGrpSpPr/>
            <p:nvPr/>
          </p:nvGrpSpPr>
          <p:grpSpPr>
            <a:xfrm>
              <a:off x="18512201" y="3294211"/>
              <a:ext cx="7872049" cy="3392339"/>
              <a:chOff x="11714238" y="5394960"/>
              <a:chExt cx="10058400" cy="433451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72" b="16371"/>
              <a:stretch/>
            </p:blipFill>
            <p:spPr>
              <a:xfrm>
                <a:off x="11714238" y="5394960"/>
                <a:ext cx="10058400" cy="433451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4162798" y="8030751"/>
                <a:ext cx="1749413" cy="471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Bookman Old Style" panose="02050604050505020204" pitchFamily="18" charset="0"/>
                  </a:rPr>
                  <a:t>AHU 3</a:t>
                </a:r>
                <a:endParaRPr lang="en-US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789034" y="5839753"/>
                <a:ext cx="1749413" cy="432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1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389347" y="5837747"/>
                <a:ext cx="1749413" cy="432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Bookman Old Style" panose="02050604050505020204" pitchFamily="18" charset="0"/>
                  </a:rPr>
                  <a:t>AHU 2</a:t>
                </a:r>
                <a:endParaRPr lang="en-US" sz="1600" b="1" dirty="0"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0284220" y="412364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1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647012" y="4129041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2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042172" y="4137133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3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421148" y="4135785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4</a:t>
              </a:r>
              <a:endPara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816308" y="4134437"/>
              <a:ext cx="30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5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23147407" y="4282072"/>
              <a:ext cx="558792" cy="167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3147407" y="4439525"/>
              <a:ext cx="631101" cy="78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23147407" y="4617935"/>
              <a:ext cx="749113" cy="147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3147407" y="4724400"/>
              <a:ext cx="852961" cy="33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1850203" y="4368547"/>
              <a:ext cx="1546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Bookman Old Style" panose="02050604050505020204" pitchFamily="18" charset="0"/>
                </a:rPr>
                <a:t>Posts on beam</a:t>
              </a:r>
              <a:endParaRPr lang="en-US" b="1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53" name="Title 1"/>
          <p:cNvSpPr txBox="1">
            <a:spLocks/>
          </p:cNvSpPr>
          <p:nvPr/>
        </p:nvSpPr>
        <p:spPr>
          <a:xfrm>
            <a:off x="9427906" y="908923"/>
            <a:ext cx="3660054" cy="1993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Bookman Old Style" panose="02050604050505020204" pitchFamily="18" charset="0"/>
              </a:rPr>
              <a:t>Roof Waterproofing</a:t>
            </a:r>
          </a:p>
          <a:p>
            <a:pPr algn="l"/>
            <a:endParaRPr lang="en-US" sz="1800" b="1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Project scope includes membrane roof replacement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 smtClean="0">
              <a:latin typeface="Bookman Old Style" panose="0205060405050502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 panose="02050604050505020204" pitchFamily="18" charset="0"/>
              </a:rPr>
              <a:t>Install new roof membrane after steel is in place</a:t>
            </a:r>
          </a:p>
          <a:p>
            <a:pPr algn="l"/>
            <a:endParaRPr lang="en-US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5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1295</TotalTime>
  <Words>1062</Words>
  <Application>Microsoft Office PowerPoint</Application>
  <PresentationFormat>Custom</PresentationFormat>
  <Paragraphs>409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Cambria Math</vt:lpstr>
      <vt:lpstr>Times New Roman</vt:lpstr>
      <vt:lpstr>Office Theme</vt:lpstr>
      <vt:lpstr>Mueller Laboratory Renovation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  <vt:lpstr>Mueller Laboratory Renovation  Presentation Outline:  Introduction  Breadth topic 1 – Roof Reinforcement   Depth topic 1 – Recycling Opportunities  Depth topic 2 – Site Logistics  Breadth topic 2 – LED Downlights  Conclusion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I Jackson</dc:creator>
  <cp:lastModifiedBy>Mark Jackson</cp:lastModifiedBy>
  <cp:revision>112</cp:revision>
  <dcterms:created xsi:type="dcterms:W3CDTF">2015-03-30T18:12:20Z</dcterms:created>
  <dcterms:modified xsi:type="dcterms:W3CDTF">2015-04-13T12:57:36Z</dcterms:modified>
</cp:coreProperties>
</file>